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1" r:id="rId3"/>
  </p:sldMasterIdLst>
  <p:notesMasterIdLst>
    <p:notesMasterId r:id="rId24"/>
  </p:notesMasterIdLst>
  <p:sldIdLst>
    <p:sldId id="256" r:id="rId4"/>
    <p:sldId id="257" r:id="rId5"/>
    <p:sldId id="258" r:id="rId6"/>
    <p:sldId id="259" r:id="rId7"/>
    <p:sldId id="260" r:id="rId8"/>
    <p:sldId id="261" r:id="rId9"/>
    <p:sldId id="263" r:id="rId10"/>
    <p:sldId id="267" r:id="rId11"/>
    <p:sldId id="266" r:id="rId12"/>
    <p:sldId id="319" r:id="rId13"/>
    <p:sldId id="272" r:id="rId14"/>
    <p:sldId id="316" r:id="rId15"/>
    <p:sldId id="274" r:id="rId16"/>
    <p:sldId id="268" r:id="rId17"/>
    <p:sldId id="262" r:id="rId18"/>
    <p:sldId id="264" r:id="rId19"/>
    <p:sldId id="265" r:id="rId20"/>
    <p:sldId id="270" r:id="rId21"/>
    <p:sldId id="269" r:id="rId22"/>
    <p:sldId id="317" r:id="rId23"/>
  </p:sldIdLst>
  <p:sldSz cx="12192000" cy="6858000"/>
  <p:notesSz cx="12192000" cy="6858000"/>
  <p:embeddedFontLst>
    <p:embeddedFont>
      <p:font typeface="Franklin Gothic Book" panose="020B0503020102020204" pitchFamily="34" charset="0"/>
      <p:regular r:id="rId25"/>
      <p:italic r:id="rId26"/>
    </p:embeddedFont>
    <p:embeddedFont>
      <p:font typeface="Franklin Gothic Medium" panose="020B0603020102020204" pitchFamily="34" charset="0"/>
      <p:regular r:id="rId27"/>
      <p:italic r:id="rId28"/>
    </p:embeddedFont>
    <p:embeddedFont>
      <p:font typeface="Libre Franklin" pitchFamily="2" charset="0"/>
      <p:regular r:id="rId29"/>
      <p:bold r:id="rId30"/>
      <p:italic r:id="rId31"/>
      <p:boldItalic r:id="rId32"/>
    </p:embeddedFont>
    <p:embeddedFont>
      <p:font typeface="Libre Franklin Medium" pitchFamily="2" charset="0"/>
      <p:regular r:id="rId33"/>
      <p:bold r:id="rId34"/>
      <p:italic r:id="rId35"/>
      <p:boldItalic r:id="rId36"/>
    </p:embeddedFont>
    <p:embeddedFont>
      <p:font typeface="Montserrat" panose="00000500000000000000" pitchFamily="2" charset="0"/>
      <p:regular r:id="rId37"/>
      <p:bold r:id="rId38"/>
      <p:italic r:id="rId39"/>
      <p:boldItalic r:id="rId40"/>
    </p:embeddedFont>
    <p:embeddedFont>
      <p:font typeface="Montserrat Medium" panose="00000600000000000000" pitchFamily="2" charset="0"/>
      <p:regular r:id="rId41"/>
      <p:italic r:id="rId42"/>
    </p:embeddedFont>
    <p:embeddedFont>
      <p:font typeface="Noto Sans Symbols"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Z8Yp6pMYI6U7nrof/ThoQ0ozr7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D6E0F-E972-45BA-8BB2-5606D341FCCE}" v="142" dt="2025-10-28T12:23:28.262"/>
    <p1510:client id="{F354DDE9-3962-4F3F-B5DD-1F678C79BED1}" v="77" dt="2025-10-28T13:53:38.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48" autoAdjust="0"/>
  </p:normalViewPr>
  <p:slideViewPr>
    <p:cSldViewPr snapToGrid="0">
      <p:cViewPr varScale="1">
        <p:scale>
          <a:sx n="82" d="100"/>
          <a:sy n="82" d="100"/>
        </p:scale>
        <p:origin x="1674"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font" Target="fonts/font1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5.fntdata"/><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3"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font" Target="fonts/font20.fntdata"/><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deem Mckoy" userId="AGAX0QpjFETgEaNbwBs+8Ayyc5HVVdkeF2DjfauULEU=" providerId="None" clId="Web-{F354DDE9-3962-4F3F-B5DD-1F678C79BED1}"/>
    <pc:docChg chg="modSld">
      <pc:chgData name="Kadeem Mckoy" userId="AGAX0QpjFETgEaNbwBs+8Ayyc5HVVdkeF2DjfauULEU=" providerId="None" clId="Web-{F354DDE9-3962-4F3F-B5DD-1F678C79BED1}" dt="2025-10-28T13:53:38.723" v="73" actId="1076"/>
      <pc:docMkLst>
        <pc:docMk/>
      </pc:docMkLst>
      <pc:sldChg chg="addSp delSp modSp">
        <pc:chgData name="Kadeem Mckoy" userId="AGAX0QpjFETgEaNbwBs+8Ayyc5HVVdkeF2DjfauULEU=" providerId="None" clId="Web-{F354DDE9-3962-4F3F-B5DD-1F678C79BED1}" dt="2025-10-28T13:15:01.350" v="34" actId="1076"/>
        <pc:sldMkLst>
          <pc:docMk/>
          <pc:sldMk cId="0" sldId="256"/>
        </pc:sldMkLst>
        <pc:picChg chg="add del mod">
          <ac:chgData name="Kadeem Mckoy" userId="AGAX0QpjFETgEaNbwBs+8Ayyc5HVVdkeF2DjfauULEU=" providerId="None" clId="Web-{F354DDE9-3962-4F3F-B5DD-1F678C79BED1}" dt="2025-10-28T13:11:58.817" v="12"/>
          <ac:picMkLst>
            <pc:docMk/>
            <pc:sldMk cId="0" sldId="256"/>
            <ac:picMk id="2" creationId="{DA25A984-2276-DE50-CE40-3AC0DC6A3780}"/>
          </ac:picMkLst>
        </pc:picChg>
        <pc:picChg chg="add del mod">
          <ac:chgData name="Kadeem Mckoy" userId="AGAX0QpjFETgEaNbwBs+8Ayyc5HVVdkeF2DjfauULEU=" providerId="None" clId="Web-{F354DDE9-3962-4F3F-B5DD-1F678C79BED1}" dt="2025-10-28T13:14:46.491" v="30"/>
          <ac:picMkLst>
            <pc:docMk/>
            <pc:sldMk cId="0" sldId="256"/>
            <ac:picMk id="3" creationId="{C0A8FBDC-21FF-C2A8-BE7C-4BFF0E85B615}"/>
          </ac:picMkLst>
        </pc:picChg>
        <pc:picChg chg="add mod">
          <ac:chgData name="Kadeem Mckoy" userId="AGAX0QpjFETgEaNbwBs+8Ayyc5HVVdkeF2DjfauULEU=" providerId="None" clId="Web-{F354DDE9-3962-4F3F-B5DD-1F678C79BED1}" dt="2025-10-28T13:15:01.350" v="34" actId="1076"/>
          <ac:picMkLst>
            <pc:docMk/>
            <pc:sldMk cId="0" sldId="256"/>
            <ac:picMk id="5" creationId="{54A5E789-F1F5-109F-1FDE-F20A35395737}"/>
          </ac:picMkLst>
        </pc:picChg>
        <pc:picChg chg="mod">
          <ac:chgData name="Kadeem Mckoy" userId="AGAX0QpjFETgEaNbwBs+8Ayyc5HVVdkeF2DjfauULEU=" providerId="None" clId="Web-{F354DDE9-3962-4F3F-B5DD-1F678C79BED1}" dt="2025-10-28T13:15:01.335" v="33" actId="1076"/>
          <ac:picMkLst>
            <pc:docMk/>
            <pc:sldMk cId="0" sldId="256"/>
            <ac:picMk id="51" creationId="{00000000-0000-0000-0000-000000000000}"/>
          </ac:picMkLst>
        </pc:picChg>
      </pc:sldChg>
      <pc:sldChg chg="addSp modSp">
        <pc:chgData name="Kadeem Mckoy" userId="AGAX0QpjFETgEaNbwBs+8Ayyc5HVVdkeF2DjfauULEU=" providerId="None" clId="Web-{F354DDE9-3962-4F3F-B5DD-1F678C79BED1}" dt="2025-10-28T13:14:27.350" v="29" actId="1076"/>
        <pc:sldMkLst>
          <pc:docMk/>
          <pc:sldMk cId="0" sldId="257"/>
        </pc:sldMkLst>
        <pc:picChg chg="add mod">
          <ac:chgData name="Kadeem Mckoy" userId="AGAX0QpjFETgEaNbwBs+8Ayyc5HVVdkeF2DjfauULEU=" providerId="None" clId="Web-{F354DDE9-3962-4F3F-B5DD-1F678C79BED1}" dt="2025-10-28T13:14:27.350" v="29" actId="1076"/>
          <ac:picMkLst>
            <pc:docMk/>
            <pc:sldMk cId="0" sldId="257"/>
            <ac:picMk id="3" creationId="{02A2C3A6-5BCF-30DD-F007-5DE4DC81D344}"/>
          </ac:picMkLst>
        </pc:picChg>
      </pc:sldChg>
      <pc:sldChg chg="addSp modSp">
        <pc:chgData name="Kadeem Mckoy" userId="AGAX0QpjFETgEaNbwBs+8Ayyc5HVVdkeF2DjfauULEU=" providerId="None" clId="Web-{F354DDE9-3962-4F3F-B5DD-1F678C79BED1}" dt="2025-10-28T13:16:17.511" v="49" actId="1076"/>
        <pc:sldMkLst>
          <pc:docMk/>
          <pc:sldMk cId="0" sldId="258"/>
        </pc:sldMkLst>
        <pc:spChg chg="mod">
          <ac:chgData name="Kadeem Mckoy" userId="AGAX0QpjFETgEaNbwBs+8Ayyc5HVVdkeF2DjfauULEU=" providerId="None" clId="Web-{F354DDE9-3962-4F3F-B5DD-1F678C79BED1}" dt="2025-10-28T13:16:17.511" v="49" actId="1076"/>
          <ac:spMkLst>
            <pc:docMk/>
            <pc:sldMk cId="0" sldId="258"/>
            <ac:spMk id="72" creationId="{00000000-0000-0000-0000-000000000000}"/>
          </ac:spMkLst>
        </pc:spChg>
        <pc:spChg chg="mod">
          <ac:chgData name="Kadeem Mckoy" userId="AGAX0QpjFETgEaNbwBs+8Ayyc5HVVdkeF2DjfauULEU=" providerId="None" clId="Web-{F354DDE9-3962-4F3F-B5DD-1F678C79BED1}" dt="2025-10-28T13:13:36.490" v="22" actId="14100"/>
          <ac:spMkLst>
            <pc:docMk/>
            <pc:sldMk cId="0" sldId="258"/>
            <ac:spMk id="76" creationId="{00000000-0000-0000-0000-000000000000}"/>
          </ac:spMkLst>
        </pc:spChg>
        <pc:picChg chg="add mod">
          <ac:chgData name="Kadeem Mckoy" userId="AGAX0QpjFETgEaNbwBs+8Ayyc5HVVdkeF2DjfauULEU=" providerId="None" clId="Web-{F354DDE9-3962-4F3F-B5DD-1F678C79BED1}" dt="2025-10-28T13:16:11.089" v="48" actId="1076"/>
          <ac:picMkLst>
            <pc:docMk/>
            <pc:sldMk cId="0" sldId="258"/>
            <ac:picMk id="2" creationId="{9B7EFB9C-5D98-2AC4-E58E-34417CA0A21E}"/>
          </ac:picMkLst>
        </pc:picChg>
      </pc:sldChg>
      <pc:sldChg chg="addSp">
        <pc:chgData name="Kadeem Mckoy" userId="AGAX0QpjFETgEaNbwBs+8Ayyc5HVVdkeF2DjfauULEU=" providerId="None" clId="Web-{F354DDE9-3962-4F3F-B5DD-1F678C79BED1}" dt="2025-10-28T13:15:09.085" v="35"/>
        <pc:sldMkLst>
          <pc:docMk/>
          <pc:sldMk cId="0" sldId="259"/>
        </pc:sldMkLst>
        <pc:picChg chg="add">
          <ac:chgData name="Kadeem Mckoy" userId="AGAX0QpjFETgEaNbwBs+8Ayyc5HVVdkeF2DjfauULEU=" providerId="None" clId="Web-{F354DDE9-3962-4F3F-B5DD-1F678C79BED1}" dt="2025-10-28T13:15:09.085" v="35"/>
          <ac:picMkLst>
            <pc:docMk/>
            <pc:sldMk cId="0" sldId="259"/>
            <ac:picMk id="3" creationId="{59E0449C-9088-6AFF-165F-33965D6C6CAD}"/>
          </ac:picMkLst>
        </pc:picChg>
      </pc:sldChg>
      <pc:sldChg chg="addSp modSp">
        <pc:chgData name="Kadeem Mckoy" userId="AGAX0QpjFETgEaNbwBs+8Ayyc5HVVdkeF2DjfauULEU=" providerId="None" clId="Web-{F354DDE9-3962-4F3F-B5DD-1F678C79BED1}" dt="2025-10-28T13:15:34.351" v="40" actId="1076"/>
        <pc:sldMkLst>
          <pc:docMk/>
          <pc:sldMk cId="0" sldId="260"/>
        </pc:sldMkLst>
        <pc:spChg chg="mod">
          <ac:chgData name="Kadeem Mckoy" userId="AGAX0QpjFETgEaNbwBs+8Ayyc5HVVdkeF2DjfauULEU=" providerId="None" clId="Web-{F354DDE9-3962-4F3F-B5DD-1F678C79BED1}" dt="2025-10-28T13:15:30.929" v="39" actId="1076"/>
          <ac:spMkLst>
            <pc:docMk/>
            <pc:sldMk cId="0" sldId="260"/>
            <ac:spMk id="102" creationId="{00000000-0000-0000-0000-000000000000}"/>
          </ac:spMkLst>
        </pc:spChg>
        <pc:picChg chg="add mod">
          <ac:chgData name="Kadeem Mckoy" userId="AGAX0QpjFETgEaNbwBs+8Ayyc5HVVdkeF2DjfauULEU=" providerId="None" clId="Web-{F354DDE9-3962-4F3F-B5DD-1F678C79BED1}" dt="2025-10-28T13:15:34.351" v="40" actId="1076"/>
          <ac:picMkLst>
            <pc:docMk/>
            <pc:sldMk cId="0" sldId="260"/>
            <ac:picMk id="3" creationId="{A8CD8DEE-DE3C-E08D-B90F-F01A874C7CF5}"/>
          </ac:picMkLst>
        </pc:picChg>
      </pc:sldChg>
      <pc:sldChg chg="addSp modSp">
        <pc:chgData name="Kadeem Mckoy" userId="AGAX0QpjFETgEaNbwBs+8Ayyc5HVVdkeF2DjfauULEU=" providerId="None" clId="Web-{F354DDE9-3962-4F3F-B5DD-1F678C79BED1}" dt="2025-10-28T13:16:03.416" v="47" actId="1076"/>
        <pc:sldMkLst>
          <pc:docMk/>
          <pc:sldMk cId="0" sldId="261"/>
        </pc:sldMkLst>
        <pc:spChg chg="mod">
          <ac:chgData name="Kadeem Mckoy" userId="AGAX0QpjFETgEaNbwBs+8Ayyc5HVVdkeF2DjfauULEU=" providerId="None" clId="Web-{F354DDE9-3962-4F3F-B5DD-1F678C79BED1}" dt="2025-10-28T13:16:03.416" v="47" actId="1076"/>
          <ac:spMkLst>
            <pc:docMk/>
            <pc:sldMk cId="0" sldId="261"/>
            <ac:spMk id="114" creationId="{00000000-0000-0000-0000-000000000000}"/>
          </ac:spMkLst>
        </pc:spChg>
        <pc:picChg chg="add mod">
          <ac:chgData name="Kadeem Mckoy" userId="AGAX0QpjFETgEaNbwBs+8Ayyc5HVVdkeF2DjfauULEU=" providerId="None" clId="Web-{F354DDE9-3962-4F3F-B5DD-1F678C79BED1}" dt="2025-10-28T13:15:59.807" v="46" actId="1076"/>
          <ac:picMkLst>
            <pc:docMk/>
            <pc:sldMk cId="0" sldId="261"/>
            <ac:picMk id="3" creationId="{2DC38F2D-65C3-B6D1-9E3D-F707EFF900DF}"/>
          </ac:picMkLst>
        </pc:picChg>
        <pc:picChg chg="mod">
          <ac:chgData name="Kadeem Mckoy" userId="AGAX0QpjFETgEaNbwBs+8Ayyc5HVVdkeF2DjfauULEU=" providerId="None" clId="Web-{F354DDE9-3962-4F3F-B5DD-1F678C79BED1}" dt="2025-10-28T13:15:51.603" v="44" actId="14100"/>
          <ac:picMkLst>
            <pc:docMk/>
            <pc:sldMk cId="0" sldId="261"/>
            <ac:picMk id="110" creationId="{00000000-0000-0000-0000-000000000000}"/>
          </ac:picMkLst>
        </pc:picChg>
      </pc:sldChg>
      <pc:sldChg chg="addSp modSp">
        <pc:chgData name="Kadeem Mckoy" userId="AGAX0QpjFETgEaNbwBs+8Ayyc5HVVdkeF2DjfauULEU=" providerId="None" clId="Web-{F354DDE9-3962-4F3F-B5DD-1F678C79BED1}" dt="2025-10-28T13:19:26.319" v="51" actId="1076"/>
        <pc:sldMkLst>
          <pc:docMk/>
          <pc:sldMk cId="0" sldId="263"/>
        </pc:sldMkLst>
        <pc:spChg chg="mod">
          <ac:chgData name="Kadeem Mckoy" userId="AGAX0QpjFETgEaNbwBs+8Ayyc5HVVdkeF2DjfauULEU=" providerId="None" clId="Web-{F354DDE9-3962-4F3F-B5DD-1F678C79BED1}" dt="2025-10-28T13:19:26.319" v="51" actId="1076"/>
          <ac:spMkLst>
            <pc:docMk/>
            <pc:sldMk cId="0" sldId="263"/>
            <ac:spMk id="137" creationId="{00000000-0000-0000-0000-000000000000}"/>
          </ac:spMkLst>
        </pc:spChg>
        <pc:picChg chg="add">
          <ac:chgData name="Kadeem Mckoy" userId="AGAX0QpjFETgEaNbwBs+8Ayyc5HVVdkeF2DjfauULEU=" providerId="None" clId="Web-{F354DDE9-3962-4F3F-B5DD-1F678C79BED1}" dt="2025-10-28T13:19:19.881" v="50"/>
          <ac:picMkLst>
            <pc:docMk/>
            <pc:sldMk cId="0" sldId="263"/>
            <ac:picMk id="3" creationId="{24D2138C-9277-5684-F174-A0C5232C2F45}"/>
          </ac:picMkLst>
        </pc:picChg>
      </pc:sldChg>
      <pc:sldChg chg="addSp modSp">
        <pc:chgData name="Kadeem Mckoy" userId="AGAX0QpjFETgEaNbwBs+8Ayyc5HVVdkeF2DjfauULEU=" providerId="None" clId="Web-{F354DDE9-3962-4F3F-B5DD-1F678C79BED1}" dt="2025-10-28T13:19:43.429" v="55" actId="1076"/>
        <pc:sldMkLst>
          <pc:docMk/>
          <pc:sldMk cId="0" sldId="266"/>
        </pc:sldMkLst>
        <pc:spChg chg="mod">
          <ac:chgData name="Kadeem Mckoy" userId="AGAX0QpjFETgEaNbwBs+8Ayyc5HVVdkeF2DjfauULEU=" providerId="None" clId="Web-{F354DDE9-3962-4F3F-B5DD-1F678C79BED1}" dt="2025-10-28T13:19:43.429" v="55" actId="1076"/>
          <ac:spMkLst>
            <pc:docMk/>
            <pc:sldMk cId="0" sldId="266"/>
            <ac:spMk id="173" creationId="{00000000-0000-0000-0000-000000000000}"/>
          </ac:spMkLst>
        </pc:spChg>
        <pc:picChg chg="add">
          <ac:chgData name="Kadeem Mckoy" userId="AGAX0QpjFETgEaNbwBs+8Ayyc5HVVdkeF2DjfauULEU=" providerId="None" clId="Web-{F354DDE9-3962-4F3F-B5DD-1F678C79BED1}" dt="2025-10-28T13:19:37.273" v="54"/>
          <ac:picMkLst>
            <pc:docMk/>
            <pc:sldMk cId="0" sldId="266"/>
            <ac:picMk id="3" creationId="{C6D520A8-019A-4019-3764-99C408129317}"/>
          </ac:picMkLst>
        </pc:picChg>
      </pc:sldChg>
      <pc:sldChg chg="addSp modSp">
        <pc:chgData name="Kadeem Mckoy" userId="AGAX0QpjFETgEaNbwBs+8Ayyc5HVVdkeF2DjfauULEU=" providerId="None" clId="Web-{F354DDE9-3962-4F3F-B5DD-1F678C79BED1}" dt="2025-10-28T13:19:34.007" v="53" actId="1076"/>
        <pc:sldMkLst>
          <pc:docMk/>
          <pc:sldMk cId="0" sldId="267"/>
        </pc:sldMkLst>
        <pc:spChg chg="mod">
          <ac:chgData name="Kadeem Mckoy" userId="AGAX0QpjFETgEaNbwBs+8Ayyc5HVVdkeF2DjfauULEU=" providerId="None" clId="Web-{F354DDE9-3962-4F3F-B5DD-1F678C79BED1}" dt="2025-10-28T13:19:34.007" v="53" actId="1076"/>
          <ac:spMkLst>
            <pc:docMk/>
            <pc:sldMk cId="0" sldId="267"/>
            <ac:spMk id="184" creationId="{00000000-0000-0000-0000-000000000000}"/>
          </ac:spMkLst>
        </pc:spChg>
        <pc:picChg chg="add">
          <ac:chgData name="Kadeem Mckoy" userId="AGAX0QpjFETgEaNbwBs+8Ayyc5HVVdkeF2DjfauULEU=" providerId="None" clId="Web-{F354DDE9-3962-4F3F-B5DD-1F678C79BED1}" dt="2025-10-28T13:19:30.429" v="52"/>
          <ac:picMkLst>
            <pc:docMk/>
            <pc:sldMk cId="0" sldId="267"/>
            <ac:picMk id="3" creationId="{CCF0AAEC-0375-E70A-5646-FC6785BE20C4}"/>
          </ac:picMkLst>
        </pc:picChg>
      </pc:sldChg>
      <pc:sldChg chg="addSp modSp">
        <pc:chgData name="Kadeem Mckoy" userId="AGAX0QpjFETgEaNbwBs+8Ayyc5HVVdkeF2DjfauULEU=" providerId="None" clId="Web-{F354DDE9-3962-4F3F-B5DD-1F678C79BED1}" dt="2025-10-28T13:19:59.602" v="60" actId="1076"/>
        <pc:sldMkLst>
          <pc:docMk/>
          <pc:sldMk cId="0" sldId="272"/>
        </pc:sldMkLst>
        <pc:spChg chg="mod">
          <ac:chgData name="Kadeem Mckoy" userId="AGAX0QpjFETgEaNbwBs+8Ayyc5HVVdkeF2DjfauULEU=" providerId="None" clId="Web-{F354DDE9-3962-4F3F-B5DD-1F678C79BED1}" dt="2025-10-28T13:19:57.070" v="59" actId="1076"/>
          <ac:spMkLst>
            <pc:docMk/>
            <pc:sldMk cId="0" sldId="272"/>
            <ac:spMk id="293" creationId="{00000000-0000-0000-0000-000000000000}"/>
          </ac:spMkLst>
        </pc:spChg>
        <pc:picChg chg="add mod">
          <ac:chgData name="Kadeem Mckoy" userId="AGAX0QpjFETgEaNbwBs+8Ayyc5HVVdkeF2DjfauULEU=" providerId="None" clId="Web-{F354DDE9-3962-4F3F-B5DD-1F678C79BED1}" dt="2025-10-28T13:19:59.602" v="60" actId="1076"/>
          <ac:picMkLst>
            <pc:docMk/>
            <pc:sldMk cId="0" sldId="272"/>
            <ac:picMk id="3" creationId="{204410B2-409C-C011-210B-9C42A9853486}"/>
          </ac:picMkLst>
        </pc:picChg>
      </pc:sldChg>
      <pc:sldChg chg="addSp modSp">
        <pc:chgData name="Kadeem Mckoy" userId="AGAX0QpjFETgEaNbwBs+8Ayyc5HVVdkeF2DjfauULEU=" providerId="None" clId="Web-{F354DDE9-3962-4F3F-B5DD-1F678C79BED1}" dt="2025-10-28T13:30:17.676" v="67" actId="1076"/>
        <pc:sldMkLst>
          <pc:docMk/>
          <pc:sldMk cId="0" sldId="274"/>
        </pc:sldMkLst>
        <pc:picChg chg="add mod">
          <ac:chgData name="Kadeem Mckoy" userId="AGAX0QpjFETgEaNbwBs+8Ayyc5HVVdkeF2DjfauULEU=" providerId="None" clId="Web-{F354DDE9-3962-4F3F-B5DD-1F678C79BED1}" dt="2025-10-28T13:30:17.676" v="67" actId="1076"/>
          <ac:picMkLst>
            <pc:docMk/>
            <pc:sldMk cId="0" sldId="274"/>
            <ac:picMk id="3" creationId="{4EC4CA15-D555-30CF-742F-57A93F982CA7}"/>
          </ac:picMkLst>
        </pc:picChg>
        <pc:picChg chg="mod">
          <ac:chgData name="Kadeem Mckoy" userId="AGAX0QpjFETgEaNbwBs+8Ayyc5HVVdkeF2DjfauULEU=" providerId="None" clId="Web-{F354DDE9-3962-4F3F-B5DD-1F678C79BED1}" dt="2025-10-28T13:30:08.786" v="65" actId="1076"/>
          <ac:picMkLst>
            <pc:docMk/>
            <pc:sldMk cId="0" sldId="274"/>
            <ac:picMk id="312" creationId="{00000000-0000-0000-0000-000000000000}"/>
          </ac:picMkLst>
        </pc:picChg>
      </pc:sldChg>
      <pc:sldChg chg="addSp delSp modSp">
        <pc:chgData name="Kadeem Mckoy" userId="AGAX0QpjFETgEaNbwBs+8Ayyc5HVVdkeF2DjfauULEU=" providerId="None" clId="Web-{F354DDE9-3962-4F3F-B5DD-1F678C79BED1}" dt="2025-10-28T13:53:38.723" v="73" actId="1076"/>
        <pc:sldMkLst>
          <pc:docMk/>
          <pc:sldMk cId="0" sldId="316"/>
        </pc:sldMkLst>
        <pc:spChg chg="mod">
          <ac:chgData name="Kadeem Mckoy" userId="AGAX0QpjFETgEaNbwBs+8Ayyc5HVVdkeF2DjfauULEU=" providerId="None" clId="Web-{F354DDE9-3962-4F3F-B5DD-1F678C79BED1}" dt="2025-10-28T13:29:56.723" v="63" actId="1076"/>
          <ac:spMkLst>
            <pc:docMk/>
            <pc:sldMk cId="0" sldId="316"/>
            <ac:spMk id="293" creationId="{00000000-0000-0000-0000-000000000000}"/>
          </ac:spMkLst>
        </pc:spChg>
        <pc:grpChg chg="add mod">
          <ac:chgData name="Kadeem Mckoy" userId="AGAX0QpjFETgEaNbwBs+8Ayyc5HVVdkeF2DjfauULEU=" providerId="None" clId="Web-{F354DDE9-3962-4F3F-B5DD-1F678C79BED1}" dt="2025-10-28T13:53:38.723" v="73" actId="1076"/>
          <ac:grpSpMkLst>
            <pc:docMk/>
            <pc:sldMk cId="0" sldId="316"/>
            <ac:grpSpMk id="9" creationId="{A4F2271C-5C1F-4DC9-C983-B0612F895AB6}"/>
          </ac:grpSpMkLst>
        </pc:grpChg>
        <pc:picChg chg="add mod">
          <ac:chgData name="Kadeem Mckoy" userId="AGAX0QpjFETgEaNbwBs+8Ayyc5HVVdkeF2DjfauULEU=" providerId="None" clId="Web-{F354DDE9-3962-4F3F-B5DD-1F678C79BED1}" dt="2025-10-28T13:29:52.629" v="62" actId="1076"/>
          <ac:picMkLst>
            <pc:docMk/>
            <pc:sldMk cId="0" sldId="316"/>
            <ac:picMk id="5" creationId="{C9524FB5-1D69-892C-E3FF-C2651F8EA88B}"/>
          </ac:picMkLst>
        </pc:picChg>
        <pc:picChg chg="del mod">
          <ac:chgData name="Kadeem Mckoy" userId="AGAX0QpjFETgEaNbwBs+8Ayyc5HVVdkeF2DjfauULEU=" providerId="None" clId="Web-{F354DDE9-3962-4F3F-B5DD-1F678C79BED1}" dt="2025-10-28T13:53:34.488" v="72"/>
          <ac:picMkLst>
            <pc:docMk/>
            <pc:sldMk cId="0" sldId="316"/>
            <ac:picMk id="6" creationId="{9B02C806-1C35-49AC-5403-78E9D60254F5}"/>
          </ac:picMkLst>
        </pc:picChg>
      </pc:sldChg>
      <pc:sldChg chg="addSp modSp">
        <pc:chgData name="Kadeem Mckoy" userId="AGAX0QpjFETgEaNbwBs+8Ayyc5HVVdkeF2DjfauULEU=" providerId="None" clId="Web-{F354DDE9-3962-4F3F-B5DD-1F678C79BED1}" dt="2025-10-28T13:19:49.414" v="57" actId="1076"/>
        <pc:sldMkLst>
          <pc:docMk/>
          <pc:sldMk cId="3019091610" sldId="319"/>
        </pc:sldMkLst>
        <pc:picChg chg="add mod">
          <ac:chgData name="Kadeem Mckoy" userId="AGAX0QpjFETgEaNbwBs+8Ayyc5HVVdkeF2DjfauULEU=" providerId="None" clId="Web-{F354DDE9-3962-4F3F-B5DD-1F678C79BED1}" dt="2025-10-28T13:19:49.414" v="57" actId="1076"/>
          <ac:picMkLst>
            <pc:docMk/>
            <pc:sldMk cId="3019091610" sldId="319"/>
            <ac:picMk id="25" creationId="{09B8BDE0-997E-91EB-8510-9AF51B886BBE}"/>
          </ac:picMkLst>
        </pc:picChg>
      </pc:sldChg>
    </pc:docChg>
  </pc:docChgLst>
  <pc:docChgLst>
    <pc:chgData name="Elizabeth Fraser" userId="DgwSDpq/kTLFaEOc8waTqQfnqdOQLObyQB58qIqRE6M=" providerId="None" clId="Web-{CA9D6E0F-E972-45BA-8BB2-5606D341FCCE}"/>
    <pc:docChg chg="modSld">
      <pc:chgData name="Elizabeth Fraser" userId="DgwSDpq/kTLFaEOc8waTqQfnqdOQLObyQB58qIqRE6M=" providerId="None" clId="Web-{CA9D6E0F-E972-45BA-8BB2-5606D341FCCE}" dt="2025-10-28T12:28:25.078" v="264"/>
      <pc:docMkLst>
        <pc:docMk/>
      </pc:docMkLst>
      <pc:sldChg chg="addSp delSp modSp modNotes">
        <pc:chgData name="Elizabeth Fraser" userId="DgwSDpq/kTLFaEOc8waTqQfnqdOQLObyQB58qIqRE6M=" providerId="None" clId="Web-{CA9D6E0F-E972-45BA-8BB2-5606D341FCCE}" dt="2025-10-28T12:28:25.078" v="264"/>
        <pc:sldMkLst>
          <pc:docMk/>
          <pc:sldMk cId="0" sldId="274"/>
        </pc:sldMkLst>
        <pc:spChg chg="add del">
          <ac:chgData name="Elizabeth Fraser" userId="DgwSDpq/kTLFaEOc8waTqQfnqdOQLObyQB58qIqRE6M=" providerId="None" clId="Web-{CA9D6E0F-E972-45BA-8BB2-5606D341FCCE}" dt="2025-10-28T12:11:56.761" v="1"/>
          <ac:spMkLst>
            <pc:docMk/>
            <pc:sldMk cId="0" sldId="274"/>
            <ac:spMk id="2" creationId="{0C1B8E7A-577A-96EC-3F75-A79ED937EC81}"/>
          </ac:spMkLst>
        </pc:spChg>
        <pc:spChg chg="add del mod">
          <ac:chgData name="Elizabeth Fraser" userId="DgwSDpq/kTLFaEOc8waTqQfnqdOQLObyQB58qIqRE6M=" providerId="None" clId="Web-{CA9D6E0F-E972-45BA-8BB2-5606D341FCCE}" dt="2025-10-28T12:12:22.934" v="6"/>
          <ac:spMkLst>
            <pc:docMk/>
            <pc:sldMk cId="0" sldId="274"/>
            <ac:spMk id="3" creationId="{48124CE9-65E4-B6D5-6742-734121F606CF}"/>
          </ac:spMkLst>
        </pc:spChg>
        <pc:spChg chg="mod">
          <ac:chgData name="Elizabeth Fraser" userId="DgwSDpq/kTLFaEOc8waTqQfnqdOQLObyQB58qIqRE6M=" providerId="None" clId="Web-{CA9D6E0F-E972-45BA-8BB2-5606D341FCCE}" dt="2025-10-28T12:23:28.262" v="139" actId="20577"/>
          <ac:spMkLst>
            <pc:docMk/>
            <pc:sldMk cId="0" sldId="274"/>
            <ac:spMk id="311" creationId="{00000000-0000-0000-0000-000000000000}"/>
          </ac:spMkLst>
        </pc:spChg>
        <pc:picChg chg="mod">
          <ac:chgData name="Elizabeth Fraser" userId="DgwSDpq/kTLFaEOc8waTqQfnqdOQLObyQB58qIqRE6M=" providerId="None" clId="Web-{CA9D6E0F-E972-45BA-8BB2-5606D341FCCE}" dt="2025-10-28T12:22:37.792" v="132" actId="1076"/>
          <ac:picMkLst>
            <pc:docMk/>
            <pc:sldMk cId="0" sldId="274"/>
            <ac:picMk id="312"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4721D-53E5-42C4-A732-9EA30FF8DF3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2353101F-331E-40A8-AA4B-565890DB3B6C}">
      <dgm:prSet phldrT="[Text]" phldr="0"/>
      <dgm:spPr>
        <a:solidFill>
          <a:schemeClr val="accent3"/>
        </a:solidFill>
      </dgm:spPr>
      <dgm:t>
        <a:bodyPr/>
        <a:lstStyle/>
        <a:p>
          <a:r>
            <a:rPr lang="en-US" dirty="0">
              <a:latin typeface="Franklin Gothic Medium" panose="020B0603020102020204" pitchFamily="34" charset="0"/>
            </a:rPr>
            <a:t>Oct. 20 – Nov. 7</a:t>
          </a:r>
          <a:br>
            <a:rPr lang="en-US" dirty="0">
              <a:latin typeface="Franklin Gothic Book" panose="020B0503020102020204" pitchFamily="34" charset="0"/>
            </a:rPr>
          </a:br>
          <a:r>
            <a:rPr lang="en-US" dirty="0">
              <a:latin typeface="Franklin Gothic Book" panose="020B0503020102020204" pitchFamily="34" charset="0"/>
            </a:rPr>
            <a:t>Initial webinars and outreach</a:t>
          </a:r>
        </a:p>
      </dgm:t>
    </dgm:pt>
    <dgm:pt modelId="{5A2F9577-F904-41ED-B37A-5B32C6D3F610}" type="parTrans" cxnId="{554D7D8D-9DA0-4EE0-9320-2C1A756F17EC}">
      <dgm:prSet/>
      <dgm:spPr/>
      <dgm:t>
        <a:bodyPr/>
        <a:lstStyle/>
        <a:p>
          <a:endParaRPr lang="en-US">
            <a:latin typeface="Franklin Gothic Book" panose="020B0503020102020204" pitchFamily="34" charset="0"/>
          </a:endParaRPr>
        </a:p>
      </dgm:t>
    </dgm:pt>
    <dgm:pt modelId="{5F6CDA70-07A8-4CF8-B60B-D7DB5F93850B}" type="sibTrans" cxnId="{554D7D8D-9DA0-4EE0-9320-2C1A756F17EC}">
      <dgm:prSet/>
      <dgm:spPr>
        <a:ln w="38100"/>
      </dgm:spPr>
      <dgm:t>
        <a:bodyPr/>
        <a:lstStyle/>
        <a:p>
          <a:endParaRPr lang="en-US">
            <a:latin typeface="Franklin Gothic Book" panose="020B0503020102020204" pitchFamily="34" charset="0"/>
          </a:endParaRPr>
        </a:p>
      </dgm:t>
    </dgm:pt>
    <dgm:pt modelId="{9F038492-F349-4B72-BA2D-3FD21BB4FA93}">
      <dgm:prSet phldrT="[Text]" phldr="0"/>
      <dgm:spPr>
        <a:solidFill>
          <a:schemeClr val="accent5"/>
        </a:solidFill>
      </dgm:spPr>
      <dgm:t>
        <a:bodyPr/>
        <a:lstStyle/>
        <a:p>
          <a:r>
            <a:rPr lang="en-US" dirty="0">
              <a:latin typeface="Franklin Gothic Medium" panose="020B0603020102020204" pitchFamily="34" charset="0"/>
            </a:rPr>
            <a:t>Oct. 20 – Nov. 7</a:t>
          </a:r>
          <a:br>
            <a:rPr lang="en-US" dirty="0">
              <a:latin typeface="Franklin Gothic Book" panose="020B0503020102020204" pitchFamily="34" charset="0"/>
            </a:rPr>
          </a:br>
          <a:r>
            <a:rPr lang="en-US" dirty="0">
              <a:latin typeface="Franklin Gothic Book" panose="020B0503020102020204" pitchFamily="34" charset="0"/>
            </a:rPr>
            <a:t>Eligibility Survey opens</a:t>
          </a:r>
        </a:p>
      </dgm:t>
    </dgm:pt>
    <dgm:pt modelId="{32E167A7-C505-4D4A-9717-2922E198CFA3}" type="parTrans" cxnId="{2F3073F3-0D58-497A-9871-65D55C92954D}">
      <dgm:prSet/>
      <dgm:spPr/>
      <dgm:t>
        <a:bodyPr/>
        <a:lstStyle/>
        <a:p>
          <a:endParaRPr lang="en-US">
            <a:latin typeface="Franklin Gothic Book" panose="020B0503020102020204" pitchFamily="34" charset="0"/>
          </a:endParaRPr>
        </a:p>
      </dgm:t>
    </dgm:pt>
    <dgm:pt modelId="{68D95926-A93C-4649-ACAC-E16755CB9EBC}" type="sibTrans" cxnId="{2F3073F3-0D58-497A-9871-65D55C92954D}">
      <dgm:prSet custT="1"/>
      <dgm:spPr>
        <a:noFill/>
        <a:ln w="38100" cap="flat" cmpd="sng" algn="ctr">
          <a:solidFill>
            <a:scrgbClr r="0" g="0" b="0">
              <a:shade val="95000"/>
              <a:satMod val="105000"/>
            </a:scrgbClr>
          </a:solidFill>
          <a:prstDash val="solid"/>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gm:t>
    </dgm:pt>
    <dgm:pt modelId="{DF8306CB-C0C5-42CA-92BA-3D280589BBD7}">
      <dgm:prSet phldrT="[Text]" phldr="0"/>
      <dgm:spPr>
        <a:solidFill>
          <a:schemeClr val="accent6"/>
        </a:solidFill>
      </dgm:spPr>
      <dgm:t>
        <a:bodyPr/>
        <a:lstStyle/>
        <a:p>
          <a:r>
            <a:rPr lang="en-US" dirty="0">
              <a:latin typeface="Franklin Gothic Medium" panose="020B0603020102020204" pitchFamily="34" charset="0"/>
            </a:rPr>
            <a:t>Nov. 10 – Dec. 12</a:t>
          </a:r>
          <a:br>
            <a:rPr lang="en-US" dirty="0">
              <a:latin typeface="Franklin Gothic Book" panose="020B0503020102020204" pitchFamily="34" charset="0"/>
            </a:rPr>
          </a:br>
          <a:r>
            <a:rPr lang="en-US" dirty="0">
              <a:latin typeface="Franklin Gothic Book" panose="020B0503020102020204" pitchFamily="34" charset="0"/>
            </a:rPr>
            <a:t>Eligible projects invited to complete pre-application</a:t>
          </a:r>
        </a:p>
      </dgm:t>
    </dgm:pt>
    <dgm:pt modelId="{946C92DB-95AF-477B-8F37-B4E852394CF5}" type="parTrans" cxnId="{93EB1CDA-08B4-43F3-8F48-E3D918CECB14}">
      <dgm:prSet/>
      <dgm:spPr/>
      <dgm:t>
        <a:bodyPr/>
        <a:lstStyle/>
        <a:p>
          <a:endParaRPr lang="en-US">
            <a:latin typeface="Franklin Gothic Book" panose="020B0503020102020204" pitchFamily="34" charset="0"/>
          </a:endParaRPr>
        </a:p>
      </dgm:t>
    </dgm:pt>
    <dgm:pt modelId="{9D539FE1-59F8-4B36-8F66-19EFF49DC3B9}" type="sibTrans" cxnId="{93EB1CDA-08B4-43F3-8F48-E3D918CECB14}">
      <dgm:prSet custT="1"/>
      <dgm:spPr>
        <a:noFill/>
        <a:ln w="38100" cap="flat" cmpd="sng" algn="ctr">
          <a:solidFill>
            <a:scrgbClr r="0" g="0" b="0">
              <a:shade val="95000"/>
              <a:satMod val="105000"/>
            </a:scrgbClr>
          </a:solidFill>
          <a:prstDash val="solid"/>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gm:t>
    </dgm:pt>
    <dgm:pt modelId="{73E200FC-C6BF-4525-BB52-8A965603F079}">
      <dgm:prSet phldrT="[Text]" phldr="0"/>
      <dgm:spPr>
        <a:solidFill>
          <a:schemeClr val="accent4"/>
        </a:solidFill>
      </dgm:spPr>
      <dgm:t>
        <a:bodyPr/>
        <a:lstStyle/>
        <a:p>
          <a:r>
            <a:rPr lang="en-US" dirty="0">
              <a:latin typeface="Franklin Gothic Medium" panose="020B0603020102020204" pitchFamily="34" charset="0"/>
            </a:rPr>
            <a:t>Dec. 12 – Jan. 12</a:t>
          </a:r>
          <a:br>
            <a:rPr lang="en-US" dirty="0">
              <a:latin typeface="Franklin Gothic Book" panose="020B0503020102020204" pitchFamily="34" charset="0"/>
            </a:rPr>
          </a:br>
          <a:r>
            <a:rPr lang="en-US" dirty="0">
              <a:latin typeface="Franklin Gothic Book" panose="020B0503020102020204" pitchFamily="34" charset="0"/>
            </a:rPr>
            <a:t>Up to 50 programs selected to move forward</a:t>
          </a:r>
        </a:p>
      </dgm:t>
    </dgm:pt>
    <dgm:pt modelId="{A636522E-A0C0-4D64-81D5-47D37B3D7268}" type="parTrans" cxnId="{7930880D-8E39-4C0E-8DA8-5569DD68188A}">
      <dgm:prSet/>
      <dgm:spPr/>
      <dgm:t>
        <a:bodyPr/>
        <a:lstStyle/>
        <a:p>
          <a:endParaRPr lang="en-US">
            <a:latin typeface="Franklin Gothic Book" panose="020B0503020102020204" pitchFamily="34" charset="0"/>
          </a:endParaRPr>
        </a:p>
      </dgm:t>
    </dgm:pt>
    <dgm:pt modelId="{9EC1D166-5824-455D-94A4-E17364BF76DB}" type="sibTrans" cxnId="{7930880D-8E39-4C0E-8DA8-5569DD68188A}">
      <dgm:prSet custT="1"/>
      <dgm:spPr>
        <a:noFill/>
        <a:ln w="38100" cap="flat" cmpd="sng" algn="ctr">
          <a:solidFill>
            <a:scrgbClr r="0" g="0" b="0">
              <a:shade val="95000"/>
              <a:satMod val="105000"/>
            </a:scrgbClr>
          </a:solidFill>
          <a:prstDash val="solid"/>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gm:t>
    </dgm:pt>
    <dgm:pt modelId="{E0D6672A-EE3A-4E14-8AAF-871CAD260AB6}">
      <dgm:prSet phldrT="[Text]" phldr="0"/>
      <dgm:spPr>
        <a:solidFill>
          <a:schemeClr val="accent3"/>
        </a:solidFill>
      </dgm:spPr>
      <dgm:t>
        <a:bodyPr/>
        <a:lstStyle/>
        <a:p>
          <a:r>
            <a:rPr lang="en-US" dirty="0">
              <a:latin typeface="Franklin Gothic Medium" panose="020B0603020102020204" pitchFamily="34" charset="0"/>
            </a:rPr>
            <a:t>Jan. 12 – Mar. 20</a:t>
          </a:r>
          <a:br>
            <a:rPr lang="en-US" dirty="0">
              <a:latin typeface="Franklin Gothic Book" panose="020B0503020102020204" pitchFamily="34" charset="0"/>
            </a:rPr>
          </a:br>
          <a:r>
            <a:rPr lang="en-US" dirty="0">
              <a:latin typeface="Franklin Gothic Book" panose="020B0503020102020204" pitchFamily="34" charset="0"/>
            </a:rPr>
            <a:t>Finalists receive technical assistance (TA) and complete final application</a:t>
          </a:r>
        </a:p>
      </dgm:t>
    </dgm:pt>
    <dgm:pt modelId="{3EDB6BE6-246E-48AD-AF14-693B0B92F27D}" type="parTrans" cxnId="{37983334-8906-462E-B1A3-C75679F4F00C}">
      <dgm:prSet/>
      <dgm:spPr/>
      <dgm:t>
        <a:bodyPr/>
        <a:lstStyle/>
        <a:p>
          <a:endParaRPr lang="en-US">
            <a:latin typeface="Franklin Gothic Book" panose="020B0503020102020204" pitchFamily="34" charset="0"/>
          </a:endParaRPr>
        </a:p>
      </dgm:t>
    </dgm:pt>
    <dgm:pt modelId="{2A6791D5-BC0C-4AEF-806A-FA162365AEFE}" type="sibTrans" cxnId="{37983334-8906-462E-B1A3-C75679F4F00C}">
      <dgm:prSet custT="1"/>
      <dgm:spPr>
        <a:noFill/>
        <a:ln w="38100" cap="flat" cmpd="sng" algn="ctr">
          <a:solidFill>
            <a:scrgbClr r="0" g="0" b="0">
              <a:shade val="95000"/>
              <a:satMod val="105000"/>
            </a:scrgbClr>
          </a:solidFill>
          <a:prstDash val="solid"/>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gm:t>
    </dgm:pt>
    <dgm:pt modelId="{BCEF7BE6-4804-4932-AFFB-45B016BB069B}">
      <dgm:prSet phldrT="[Text]" phldr="0"/>
      <dgm:spPr>
        <a:solidFill>
          <a:schemeClr val="accent5"/>
        </a:solidFill>
      </dgm:spPr>
      <dgm:t>
        <a:bodyPr/>
        <a:lstStyle/>
        <a:p>
          <a:r>
            <a:rPr lang="en-US" dirty="0">
              <a:latin typeface="Franklin Gothic Medium" panose="020B0603020102020204" pitchFamily="34" charset="0"/>
            </a:rPr>
            <a:t>March 20</a:t>
          </a:r>
          <a:br>
            <a:rPr lang="en-US" dirty="0">
              <a:latin typeface="Franklin Gothic Medium" panose="020B0603020102020204" pitchFamily="34" charset="0"/>
            </a:rPr>
          </a:br>
          <a:r>
            <a:rPr lang="en-US" dirty="0">
              <a:latin typeface="Franklin Gothic Book" panose="020B0503020102020204" pitchFamily="34" charset="0"/>
            </a:rPr>
            <a:t>Final applications due</a:t>
          </a:r>
        </a:p>
      </dgm:t>
    </dgm:pt>
    <dgm:pt modelId="{2CFCA83C-C169-48E5-8155-9822526E02F9}" type="parTrans" cxnId="{FD0E8BD3-2491-4547-853C-9D788C9E31D2}">
      <dgm:prSet/>
      <dgm:spPr/>
      <dgm:t>
        <a:bodyPr/>
        <a:lstStyle/>
        <a:p>
          <a:endParaRPr lang="en-US">
            <a:latin typeface="Franklin Gothic Book" panose="020B0503020102020204" pitchFamily="34" charset="0"/>
          </a:endParaRPr>
        </a:p>
      </dgm:t>
    </dgm:pt>
    <dgm:pt modelId="{C0EE5531-D896-420A-BBD8-8D5E57A4A08E}" type="sibTrans" cxnId="{FD0E8BD3-2491-4547-853C-9D788C9E31D2}">
      <dgm:prSet custT="1"/>
      <dgm:spPr>
        <a:noFill/>
        <a:ln w="38100" cap="flat" cmpd="sng" algn="ctr">
          <a:solidFill>
            <a:scrgbClr r="0" g="0" b="0">
              <a:shade val="95000"/>
              <a:satMod val="105000"/>
            </a:scrgbClr>
          </a:solidFill>
          <a:prstDash val="solid"/>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gm:t>
    </dgm:pt>
    <dgm:pt modelId="{C6E4B7C5-FF28-4C67-B198-4D9EA225C709}">
      <dgm:prSet phldrT="[Text]" phldr="0"/>
      <dgm:spPr>
        <a:solidFill>
          <a:schemeClr val="accent6"/>
        </a:solidFill>
      </dgm:spPr>
      <dgm:t>
        <a:bodyPr/>
        <a:lstStyle/>
        <a:p>
          <a:r>
            <a:rPr lang="en-US" dirty="0">
              <a:latin typeface="Franklin Gothic Medium" panose="020B0603020102020204" pitchFamily="34" charset="0"/>
            </a:rPr>
            <a:t>April</a:t>
          </a:r>
          <a:br>
            <a:rPr lang="en-US" dirty="0">
              <a:latin typeface="Franklin Gothic Book" panose="020B0503020102020204" pitchFamily="34" charset="0"/>
            </a:rPr>
          </a:br>
          <a:r>
            <a:rPr lang="en-US" dirty="0">
              <a:latin typeface="Franklin Gothic Book" panose="020B0503020102020204" pitchFamily="34" charset="0"/>
            </a:rPr>
            <a:t>Advisory Group reviews and selects 8-10 projects to receive a grant</a:t>
          </a:r>
        </a:p>
      </dgm:t>
    </dgm:pt>
    <dgm:pt modelId="{ED178649-C297-4B59-B133-5330027DBC78}" type="parTrans" cxnId="{726BACD5-873E-45C1-B14D-E7086EAB36E9}">
      <dgm:prSet/>
      <dgm:spPr/>
      <dgm:t>
        <a:bodyPr/>
        <a:lstStyle/>
        <a:p>
          <a:endParaRPr lang="en-US">
            <a:latin typeface="Franklin Gothic Book" panose="020B0503020102020204" pitchFamily="34" charset="0"/>
          </a:endParaRPr>
        </a:p>
      </dgm:t>
    </dgm:pt>
    <dgm:pt modelId="{EDAFCF65-B86A-4F56-976D-B9121C0D81E2}" type="sibTrans" cxnId="{726BACD5-873E-45C1-B14D-E7086EAB36E9}">
      <dgm:prSet custT="1"/>
      <dgm:spPr>
        <a:noFill/>
        <a:ln w="38100" cap="flat" cmpd="sng" algn="ctr">
          <a:solidFill>
            <a:scrgbClr r="0" g="0" b="0">
              <a:shade val="95000"/>
              <a:satMod val="105000"/>
            </a:scrgbClr>
          </a:solidFill>
          <a:prstDash val="solid"/>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gm:t>
    </dgm:pt>
    <dgm:pt modelId="{8C304260-18F8-4DF8-B2A0-D578B109F048}">
      <dgm:prSet phldrT="[Text]" phldr="0"/>
      <dgm:spPr>
        <a:solidFill>
          <a:schemeClr val="accent4"/>
        </a:solidFill>
      </dgm:spPr>
      <dgm:t>
        <a:bodyPr/>
        <a:lstStyle/>
        <a:p>
          <a:r>
            <a:rPr lang="en-US" dirty="0">
              <a:latin typeface="Franklin Gothic Medium" panose="020B0603020102020204" pitchFamily="34" charset="0"/>
            </a:rPr>
            <a:t>April 2026 – January 2028</a:t>
          </a:r>
          <a:br>
            <a:rPr lang="en-US" dirty="0">
              <a:latin typeface="Franklin Gothic Book" panose="020B0503020102020204" pitchFamily="34" charset="0"/>
            </a:rPr>
          </a:br>
          <a:r>
            <a:rPr lang="en-US" dirty="0">
              <a:latin typeface="Franklin Gothic Book" panose="020B0503020102020204" pitchFamily="34" charset="0"/>
            </a:rPr>
            <a:t>Grantees receive TA from LISC and WBDC to complete project</a:t>
          </a:r>
        </a:p>
      </dgm:t>
    </dgm:pt>
    <dgm:pt modelId="{F29E3C13-FEDD-4F1B-BD64-5C065784D0A6}" type="parTrans" cxnId="{F7904008-D12B-4624-8522-6AC834E529D9}">
      <dgm:prSet/>
      <dgm:spPr/>
      <dgm:t>
        <a:bodyPr/>
        <a:lstStyle/>
        <a:p>
          <a:endParaRPr lang="en-US">
            <a:latin typeface="Franklin Gothic Book" panose="020B0503020102020204" pitchFamily="34" charset="0"/>
          </a:endParaRPr>
        </a:p>
      </dgm:t>
    </dgm:pt>
    <dgm:pt modelId="{45B64538-EEDB-47EF-889E-E96C361BC1CF}" type="sibTrans" cxnId="{F7904008-D12B-4624-8522-6AC834E529D9}">
      <dgm:prSet/>
      <dgm:spPr/>
      <dgm:t>
        <a:bodyPr/>
        <a:lstStyle/>
        <a:p>
          <a:endParaRPr lang="en-US">
            <a:latin typeface="Franklin Gothic Book" panose="020B0503020102020204" pitchFamily="34" charset="0"/>
          </a:endParaRPr>
        </a:p>
      </dgm:t>
    </dgm:pt>
    <dgm:pt modelId="{E836D67D-E2E7-4D3D-8911-D0FECF926A7F}" type="pres">
      <dgm:prSet presAssocID="{AB04721D-53E5-42C4-A732-9EA30FF8DF3C}" presName="Name0" presStyleCnt="0">
        <dgm:presLayoutVars>
          <dgm:dir/>
          <dgm:resizeHandles val="exact"/>
        </dgm:presLayoutVars>
      </dgm:prSet>
      <dgm:spPr/>
    </dgm:pt>
    <dgm:pt modelId="{1F35C3BE-61DF-4C09-AA0C-2C2EA23C9182}" type="pres">
      <dgm:prSet presAssocID="{2353101F-331E-40A8-AA4B-565890DB3B6C}" presName="node" presStyleLbl="node1" presStyleIdx="0" presStyleCnt="8">
        <dgm:presLayoutVars>
          <dgm:bulletEnabled val="1"/>
        </dgm:presLayoutVars>
      </dgm:prSet>
      <dgm:spPr/>
    </dgm:pt>
    <dgm:pt modelId="{C83E4EC2-B138-4CE7-B327-942EBDC893C4}" type="pres">
      <dgm:prSet presAssocID="{5F6CDA70-07A8-4CF8-B60B-D7DB5F93850B}" presName="sibTrans" presStyleLbl="sibTrans1D1" presStyleIdx="0" presStyleCnt="7"/>
      <dgm:spPr/>
    </dgm:pt>
    <dgm:pt modelId="{861CF9A0-51AE-4B96-82B0-43D5A3DA9B41}" type="pres">
      <dgm:prSet presAssocID="{5F6CDA70-07A8-4CF8-B60B-D7DB5F93850B}" presName="connectorText" presStyleLbl="sibTrans1D1" presStyleIdx="0" presStyleCnt="7"/>
      <dgm:spPr/>
    </dgm:pt>
    <dgm:pt modelId="{2692AAB3-A5A4-4350-AB35-FFC771B19BFE}" type="pres">
      <dgm:prSet presAssocID="{9F038492-F349-4B72-BA2D-3FD21BB4FA93}" presName="node" presStyleLbl="node1" presStyleIdx="1" presStyleCnt="8">
        <dgm:presLayoutVars>
          <dgm:bulletEnabled val="1"/>
        </dgm:presLayoutVars>
      </dgm:prSet>
      <dgm:spPr/>
    </dgm:pt>
    <dgm:pt modelId="{B014CE4B-4C4E-4E41-9627-5C9ABDCE949E}" type="pres">
      <dgm:prSet presAssocID="{68D95926-A93C-4649-ACAC-E16755CB9EBC}" presName="sibTrans" presStyleLbl="sibTrans1D1" presStyleIdx="1" presStyleCnt="7"/>
      <dgm:spPr>
        <a:xfrm>
          <a:off x="5907305" y="674299"/>
          <a:ext cx="520655" cy="91440"/>
        </a:xfrm>
        <a:custGeom>
          <a:avLst/>
          <a:gdLst/>
          <a:ahLst/>
          <a:cxnLst/>
          <a:rect l="0" t="0" r="0" b="0"/>
          <a:pathLst>
            <a:path>
              <a:moveTo>
                <a:pt x="0" y="45720"/>
              </a:moveTo>
              <a:lnTo>
                <a:pt x="520655" y="45720"/>
              </a:lnTo>
            </a:path>
          </a:pathLst>
        </a:custGeom>
      </dgm:spPr>
    </dgm:pt>
    <dgm:pt modelId="{C0B2773D-94AB-484A-8318-126D436C8EE1}" type="pres">
      <dgm:prSet presAssocID="{68D95926-A93C-4649-ACAC-E16755CB9EBC}" presName="connectorText" presStyleLbl="sibTrans1D1" presStyleIdx="1" presStyleCnt="7"/>
      <dgm:spPr/>
    </dgm:pt>
    <dgm:pt modelId="{05622FFC-DF50-476C-B7CD-DA39045FD9C0}" type="pres">
      <dgm:prSet presAssocID="{DF8306CB-C0C5-42CA-92BA-3D280589BBD7}" presName="node" presStyleLbl="node1" presStyleIdx="2" presStyleCnt="8">
        <dgm:presLayoutVars>
          <dgm:bulletEnabled val="1"/>
        </dgm:presLayoutVars>
      </dgm:prSet>
      <dgm:spPr/>
    </dgm:pt>
    <dgm:pt modelId="{A6F13107-811E-492D-B038-822FADEF562C}" type="pres">
      <dgm:prSet presAssocID="{9D539FE1-59F8-4B36-8F66-19EFF49DC3B9}" presName="sibTrans" presStyleLbl="sibTrans1D1" presStyleIdx="2" presStyleCnt="7"/>
      <dgm:spPr>
        <a:xfrm>
          <a:off x="1762702" y="1437248"/>
          <a:ext cx="5896040" cy="520655"/>
        </a:xfrm>
        <a:custGeom>
          <a:avLst/>
          <a:gdLst/>
          <a:ahLst/>
          <a:cxnLst/>
          <a:rect l="0" t="0" r="0" b="0"/>
          <a:pathLst>
            <a:path>
              <a:moveTo>
                <a:pt x="5896040" y="0"/>
              </a:moveTo>
              <a:lnTo>
                <a:pt x="5896040" y="277427"/>
              </a:lnTo>
              <a:lnTo>
                <a:pt x="0" y="277427"/>
              </a:lnTo>
              <a:lnTo>
                <a:pt x="0" y="520655"/>
              </a:lnTo>
            </a:path>
          </a:pathLst>
        </a:custGeom>
      </dgm:spPr>
    </dgm:pt>
    <dgm:pt modelId="{46722C51-CEFC-45DA-BBF8-638062065A3E}" type="pres">
      <dgm:prSet presAssocID="{9D539FE1-59F8-4B36-8F66-19EFF49DC3B9}" presName="connectorText" presStyleLbl="sibTrans1D1" presStyleIdx="2" presStyleCnt="7"/>
      <dgm:spPr/>
    </dgm:pt>
    <dgm:pt modelId="{764354C3-2187-4841-AF8A-305CFEB5FECE}" type="pres">
      <dgm:prSet presAssocID="{73E200FC-C6BF-4525-BB52-8A965603F079}" presName="node" presStyleLbl="node1" presStyleIdx="3" presStyleCnt="8">
        <dgm:presLayoutVars>
          <dgm:bulletEnabled val="1"/>
        </dgm:presLayoutVars>
      </dgm:prSet>
      <dgm:spPr/>
    </dgm:pt>
    <dgm:pt modelId="{50FD7DB3-2674-48EE-8381-4D9C8796AE51}" type="pres">
      <dgm:prSet presAssocID="{9EC1D166-5824-455D-94A4-E17364BF76DB}" presName="sibTrans" presStyleLbl="sibTrans1D1" presStyleIdx="3" presStyleCnt="7"/>
      <dgm:spPr>
        <a:xfrm>
          <a:off x="2959285" y="2663613"/>
          <a:ext cx="520655" cy="91440"/>
        </a:xfrm>
        <a:custGeom>
          <a:avLst/>
          <a:gdLst/>
          <a:ahLst/>
          <a:cxnLst/>
          <a:rect l="0" t="0" r="0" b="0"/>
          <a:pathLst>
            <a:path>
              <a:moveTo>
                <a:pt x="0" y="45720"/>
              </a:moveTo>
              <a:lnTo>
                <a:pt x="520655" y="45720"/>
              </a:lnTo>
            </a:path>
          </a:pathLst>
        </a:custGeom>
      </dgm:spPr>
    </dgm:pt>
    <dgm:pt modelId="{C44A6410-7CF2-47E1-9503-C07623D27217}" type="pres">
      <dgm:prSet presAssocID="{9EC1D166-5824-455D-94A4-E17364BF76DB}" presName="connectorText" presStyleLbl="sibTrans1D1" presStyleIdx="3" presStyleCnt="7"/>
      <dgm:spPr/>
    </dgm:pt>
    <dgm:pt modelId="{A0FBDFA2-8A3D-449A-AD3A-90B71B393FD5}" type="pres">
      <dgm:prSet presAssocID="{E0D6672A-EE3A-4E14-8AAF-871CAD260AB6}" presName="node" presStyleLbl="node1" presStyleIdx="4" presStyleCnt="8">
        <dgm:presLayoutVars>
          <dgm:bulletEnabled val="1"/>
        </dgm:presLayoutVars>
      </dgm:prSet>
      <dgm:spPr/>
    </dgm:pt>
    <dgm:pt modelId="{623058A1-DAC9-4C9F-B603-CCB133E9A33E}" type="pres">
      <dgm:prSet presAssocID="{2A6791D5-BC0C-4AEF-806A-FA162365AEFE}" presName="sibTrans" presStyleLbl="sibTrans1D1" presStyleIdx="4" presStyleCnt="7"/>
      <dgm:spPr>
        <a:xfrm>
          <a:off x="5907305" y="2663613"/>
          <a:ext cx="520655" cy="91440"/>
        </a:xfrm>
        <a:custGeom>
          <a:avLst/>
          <a:gdLst/>
          <a:ahLst/>
          <a:cxnLst/>
          <a:rect l="0" t="0" r="0" b="0"/>
          <a:pathLst>
            <a:path>
              <a:moveTo>
                <a:pt x="0" y="45720"/>
              </a:moveTo>
              <a:lnTo>
                <a:pt x="520655" y="45720"/>
              </a:lnTo>
            </a:path>
          </a:pathLst>
        </a:custGeom>
      </dgm:spPr>
    </dgm:pt>
    <dgm:pt modelId="{E396C312-BCCA-4EC4-B9BA-195E819FFF7C}" type="pres">
      <dgm:prSet presAssocID="{2A6791D5-BC0C-4AEF-806A-FA162365AEFE}" presName="connectorText" presStyleLbl="sibTrans1D1" presStyleIdx="4" presStyleCnt="7"/>
      <dgm:spPr/>
    </dgm:pt>
    <dgm:pt modelId="{B8FDC910-9D50-4763-9B6B-691CFF91109F}" type="pres">
      <dgm:prSet presAssocID="{BCEF7BE6-4804-4932-AFFB-45B016BB069B}" presName="node" presStyleLbl="node1" presStyleIdx="5" presStyleCnt="8">
        <dgm:presLayoutVars>
          <dgm:bulletEnabled val="1"/>
        </dgm:presLayoutVars>
      </dgm:prSet>
      <dgm:spPr/>
    </dgm:pt>
    <dgm:pt modelId="{CC8EC26B-34D0-4844-90E7-0E1C94764D0C}" type="pres">
      <dgm:prSet presAssocID="{C0EE5531-D896-420A-BBD8-8D5E57A4A08E}" presName="sibTrans" presStyleLbl="sibTrans1D1" presStyleIdx="5" presStyleCnt="7"/>
      <dgm:spPr>
        <a:xfrm>
          <a:off x="1762702" y="3426562"/>
          <a:ext cx="5896040" cy="520655"/>
        </a:xfrm>
        <a:custGeom>
          <a:avLst/>
          <a:gdLst/>
          <a:ahLst/>
          <a:cxnLst/>
          <a:rect l="0" t="0" r="0" b="0"/>
          <a:pathLst>
            <a:path>
              <a:moveTo>
                <a:pt x="5896040" y="0"/>
              </a:moveTo>
              <a:lnTo>
                <a:pt x="5896040" y="277427"/>
              </a:lnTo>
              <a:lnTo>
                <a:pt x="0" y="277427"/>
              </a:lnTo>
              <a:lnTo>
                <a:pt x="0" y="520655"/>
              </a:lnTo>
            </a:path>
          </a:pathLst>
        </a:custGeom>
      </dgm:spPr>
    </dgm:pt>
    <dgm:pt modelId="{1F083A80-68B9-4EA0-818B-6E2087D2FE3A}" type="pres">
      <dgm:prSet presAssocID="{C0EE5531-D896-420A-BBD8-8D5E57A4A08E}" presName="connectorText" presStyleLbl="sibTrans1D1" presStyleIdx="5" presStyleCnt="7"/>
      <dgm:spPr/>
    </dgm:pt>
    <dgm:pt modelId="{C6A35971-FBFF-42F8-B13B-C5B14FB2E9EF}" type="pres">
      <dgm:prSet presAssocID="{C6E4B7C5-FF28-4C67-B198-4D9EA225C709}" presName="node" presStyleLbl="node1" presStyleIdx="6" presStyleCnt="8">
        <dgm:presLayoutVars>
          <dgm:bulletEnabled val="1"/>
        </dgm:presLayoutVars>
      </dgm:prSet>
      <dgm:spPr/>
    </dgm:pt>
    <dgm:pt modelId="{A86C2948-4868-4051-8537-E92D7038E889}" type="pres">
      <dgm:prSet presAssocID="{EDAFCF65-B86A-4F56-976D-B9121C0D81E2}" presName="sibTrans" presStyleLbl="sibTrans1D1" presStyleIdx="6" presStyleCnt="7"/>
      <dgm:spPr>
        <a:xfrm>
          <a:off x="2959285" y="4652927"/>
          <a:ext cx="520655" cy="91440"/>
        </a:xfrm>
        <a:custGeom>
          <a:avLst/>
          <a:gdLst/>
          <a:ahLst/>
          <a:cxnLst/>
          <a:rect l="0" t="0" r="0" b="0"/>
          <a:pathLst>
            <a:path>
              <a:moveTo>
                <a:pt x="0" y="45720"/>
              </a:moveTo>
              <a:lnTo>
                <a:pt x="520655" y="45720"/>
              </a:lnTo>
            </a:path>
          </a:pathLst>
        </a:custGeom>
      </dgm:spPr>
    </dgm:pt>
    <dgm:pt modelId="{A8845FCC-7A68-4A15-9491-618039411CCF}" type="pres">
      <dgm:prSet presAssocID="{EDAFCF65-B86A-4F56-976D-B9121C0D81E2}" presName="connectorText" presStyleLbl="sibTrans1D1" presStyleIdx="6" presStyleCnt="7"/>
      <dgm:spPr/>
    </dgm:pt>
    <dgm:pt modelId="{839D1355-7B8E-44D3-A747-68D885F6F2BE}" type="pres">
      <dgm:prSet presAssocID="{8C304260-18F8-4DF8-B2A0-D578B109F048}" presName="node" presStyleLbl="node1" presStyleIdx="7" presStyleCnt="8" custScaleX="144617">
        <dgm:presLayoutVars>
          <dgm:bulletEnabled val="1"/>
        </dgm:presLayoutVars>
      </dgm:prSet>
      <dgm:spPr/>
    </dgm:pt>
  </dgm:ptLst>
  <dgm:cxnLst>
    <dgm:cxn modelId="{E3A45002-0334-4B00-9B6D-DBBBB62D972E}" type="presOf" srcId="{9D539FE1-59F8-4B36-8F66-19EFF49DC3B9}" destId="{46722C51-CEFC-45DA-BBF8-638062065A3E}" srcOrd="1" destOrd="0" presId="urn:microsoft.com/office/officeart/2005/8/layout/bProcess3"/>
    <dgm:cxn modelId="{03241A03-12D1-4949-A66F-E79016DEA89E}" type="presOf" srcId="{73E200FC-C6BF-4525-BB52-8A965603F079}" destId="{764354C3-2187-4841-AF8A-305CFEB5FECE}" srcOrd="0" destOrd="0" presId="urn:microsoft.com/office/officeart/2005/8/layout/bProcess3"/>
    <dgm:cxn modelId="{F7904008-D12B-4624-8522-6AC834E529D9}" srcId="{AB04721D-53E5-42C4-A732-9EA30FF8DF3C}" destId="{8C304260-18F8-4DF8-B2A0-D578B109F048}" srcOrd="7" destOrd="0" parTransId="{F29E3C13-FEDD-4F1B-BD64-5C065784D0A6}" sibTransId="{45B64538-EEDB-47EF-889E-E96C361BC1CF}"/>
    <dgm:cxn modelId="{F473E20C-88D1-41C5-99E5-105CB9183A4B}" type="presOf" srcId="{DF8306CB-C0C5-42CA-92BA-3D280589BBD7}" destId="{05622FFC-DF50-476C-B7CD-DA39045FD9C0}" srcOrd="0" destOrd="0" presId="urn:microsoft.com/office/officeart/2005/8/layout/bProcess3"/>
    <dgm:cxn modelId="{7930880D-8E39-4C0E-8DA8-5569DD68188A}" srcId="{AB04721D-53E5-42C4-A732-9EA30FF8DF3C}" destId="{73E200FC-C6BF-4525-BB52-8A965603F079}" srcOrd="3" destOrd="0" parTransId="{A636522E-A0C0-4D64-81D5-47D37B3D7268}" sibTransId="{9EC1D166-5824-455D-94A4-E17364BF76DB}"/>
    <dgm:cxn modelId="{6B64A20F-23F8-4581-8120-10BA1B1310A8}" type="presOf" srcId="{5F6CDA70-07A8-4CF8-B60B-D7DB5F93850B}" destId="{C83E4EC2-B138-4CE7-B327-942EBDC893C4}" srcOrd="0" destOrd="0" presId="urn:microsoft.com/office/officeart/2005/8/layout/bProcess3"/>
    <dgm:cxn modelId="{F6B55811-9F88-4648-B899-07E20203E690}" type="presOf" srcId="{2A6791D5-BC0C-4AEF-806A-FA162365AEFE}" destId="{623058A1-DAC9-4C9F-B603-CCB133E9A33E}" srcOrd="0" destOrd="0" presId="urn:microsoft.com/office/officeart/2005/8/layout/bProcess3"/>
    <dgm:cxn modelId="{D8D45533-C304-4623-B0C9-4BCFEED7A13C}" type="presOf" srcId="{C0EE5531-D896-420A-BBD8-8D5E57A4A08E}" destId="{1F083A80-68B9-4EA0-818B-6E2087D2FE3A}" srcOrd="1" destOrd="0" presId="urn:microsoft.com/office/officeart/2005/8/layout/bProcess3"/>
    <dgm:cxn modelId="{37983334-8906-462E-B1A3-C75679F4F00C}" srcId="{AB04721D-53E5-42C4-A732-9EA30FF8DF3C}" destId="{E0D6672A-EE3A-4E14-8AAF-871CAD260AB6}" srcOrd="4" destOrd="0" parTransId="{3EDB6BE6-246E-48AD-AF14-693B0B92F27D}" sibTransId="{2A6791D5-BC0C-4AEF-806A-FA162365AEFE}"/>
    <dgm:cxn modelId="{F618DC39-1C57-4052-B96C-F3C2B76A262A}" type="presOf" srcId="{AB04721D-53E5-42C4-A732-9EA30FF8DF3C}" destId="{E836D67D-E2E7-4D3D-8911-D0FECF926A7F}" srcOrd="0" destOrd="0" presId="urn:microsoft.com/office/officeart/2005/8/layout/bProcess3"/>
    <dgm:cxn modelId="{672EE563-8B8A-4C88-B96E-6AB61439C31F}" type="presOf" srcId="{E0D6672A-EE3A-4E14-8AAF-871CAD260AB6}" destId="{A0FBDFA2-8A3D-449A-AD3A-90B71B393FD5}" srcOrd="0" destOrd="0" presId="urn:microsoft.com/office/officeart/2005/8/layout/bProcess3"/>
    <dgm:cxn modelId="{8ACF7046-742F-443C-B16B-2F2F6F7AA1F2}" type="presOf" srcId="{9EC1D166-5824-455D-94A4-E17364BF76DB}" destId="{50FD7DB3-2674-48EE-8381-4D9C8796AE51}" srcOrd="0" destOrd="0" presId="urn:microsoft.com/office/officeart/2005/8/layout/bProcess3"/>
    <dgm:cxn modelId="{CA4C4268-D261-44AC-A6F9-37629974191D}" type="presOf" srcId="{EDAFCF65-B86A-4F56-976D-B9121C0D81E2}" destId="{A8845FCC-7A68-4A15-9491-618039411CCF}" srcOrd="1" destOrd="0" presId="urn:microsoft.com/office/officeart/2005/8/layout/bProcess3"/>
    <dgm:cxn modelId="{B5B57E6F-2642-4795-9984-7CD5B05F19ED}" type="presOf" srcId="{9EC1D166-5824-455D-94A4-E17364BF76DB}" destId="{C44A6410-7CF2-47E1-9503-C07623D27217}" srcOrd="1" destOrd="0" presId="urn:microsoft.com/office/officeart/2005/8/layout/bProcess3"/>
    <dgm:cxn modelId="{F9CBD084-D295-4417-A1A7-38EFEE4C9881}" type="presOf" srcId="{9F038492-F349-4B72-BA2D-3FD21BB4FA93}" destId="{2692AAB3-A5A4-4350-AB35-FFC771B19BFE}" srcOrd="0" destOrd="0" presId="urn:microsoft.com/office/officeart/2005/8/layout/bProcess3"/>
    <dgm:cxn modelId="{BEB17586-63FB-43F9-803E-ADA5A52398AA}" type="presOf" srcId="{BCEF7BE6-4804-4932-AFFB-45B016BB069B}" destId="{B8FDC910-9D50-4763-9B6B-691CFF91109F}" srcOrd="0" destOrd="0" presId="urn:microsoft.com/office/officeart/2005/8/layout/bProcess3"/>
    <dgm:cxn modelId="{554D7D8D-9DA0-4EE0-9320-2C1A756F17EC}" srcId="{AB04721D-53E5-42C4-A732-9EA30FF8DF3C}" destId="{2353101F-331E-40A8-AA4B-565890DB3B6C}" srcOrd="0" destOrd="0" parTransId="{5A2F9577-F904-41ED-B37A-5B32C6D3F610}" sibTransId="{5F6CDA70-07A8-4CF8-B60B-D7DB5F93850B}"/>
    <dgm:cxn modelId="{260D9A8F-4A07-4FBF-BDF0-CE482127CF44}" type="presOf" srcId="{5F6CDA70-07A8-4CF8-B60B-D7DB5F93850B}" destId="{861CF9A0-51AE-4B96-82B0-43D5A3DA9B41}" srcOrd="1" destOrd="0" presId="urn:microsoft.com/office/officeart/2005/8/layout/bProcess3"/>
    <dgm:cxn modelId="{6F470F98-34FB-4487-B558-38B4D6C20817}" type="presOf" srcId="{2A6791D5-BC0C-4AEF-806A-FA162365AEFE}" destId="{E396C312-BCCA-4EC4-B9BA-195E819FFF7C}" srcOrd="1" destOrd="0" presId="urn:microsoft.com/office/officeart/2005/8/layout/bProcess3"/>
    <dgm:cxn modelId="{0F1E89A7-55C2-4A17-A04C-7D55ED85E80E}" type="presOf" srcId="{2353101F-331E-40A8-AA4B-565890DB3B6C}" destId="{1F35C3BE-61DF-4C09-AA0C-2C2EA23C9182}" srcOrd="0" destOrd="0" presId="urn:microsoft.com/office/officeart/2005/8/layout/bProcess3"/>
    <dgm:cxn modelId="{DC7B33A9-9F6A-4803-B232-9E35467B8BE7}" type="presOf" srcId="{68D95926-A93C-4649-ACAC-E16755CB9EBC}" destId="{C0B2773D-94AB-484A-8318-126D436C8EE1}" srcOrd="1" destOrd="0" presId="urn:microsoft.com/office/officeart/2005/8/layout/bProcess3"/>
    <dgm:cxn modelId="{92C3D5AE-3A87-49EF-8CDE-ABCAB4DA20C5}" type="presOf" srcId="{C6E4B7C5-FF28-4C67-B198-4D9EA225C709}" destId="{C6A35971-FBFF-42F8-B13B-C5B14FB2E9EF}" srcOrd="0" destOrd="0" presId="urn:microsoft.com/office/officeart/2005/8/layout/bProcess3"/>
    <dgm:cxn modelId="{2B631CD2-9433-4B50-A775-696DA1990001}" type="presOf" srcId="{EDAFCF65-B86A-4F56-976D-B9121C0D81E2}" destId="{A86C2948-4868-4051-8537-E92D7038E889}" srcOrd="0" destOrd="0" presId="urn:microsoft.com/office/officeart/2005/8/layout/bProcess3"/>
    <dgm:cxn modelId="{024C20D2-030B-4C92-9F90-FE15D17BFE3B}" type="presOf" srcId="{68D95926-A93C-4649-ACAC-E16755CB9EBC}" destId="{B014CE4B-4C4E-4E41-9627-5C9ABDCE949E}" srcOrd="0" destOrd="0" presId="urn:microsoft.com/office/officeart/2005/8/layout/bProcess3"/>
    <dgm:cxn modelId="{FD0E8BD3-2491-4547-853C-9D788C9E31D2}" srcId="{AB04721D-53E5-42C4-A732-9EA30FF8DF3C}" destId="{BCEF7BE6-4804-4932-AFFB-45B016BB069B}" srcOrd="5" destOrd="0" parTransId="{2CFCA83C-C169-48E5-8155-9822526E02F9}" sibTransId="{C0EE5531-D896-420A-BBD8-8D5E57A4A08E}"/>
    <dgm:cxn modelId="{726BACD5-873E-45C1-B14D-E7086EAB36E9}" srcId="{AB04721D-53E5-42C4-A732-9EA30FF8DF3C}" destId="{C6E4B7C5-FF28-4C67-B198-4D9EA225C709}" srcOrd="6" destOrd="0" parTransId="{ED178649-C297-4B59-B133-5330027DBC78}" sibTransId="{EDAFCF65-B86A-4F56-976D-B9121C0D81E2}"/>
    <dgm:cxn modelId="{93EB1CDA-08B4-43F3-8F48-E3D918CECB14}" srcId="{AB04721D-53E5-42C4-A732-9EA30FF8DF3C}" destId="{DF8306CB-C0C5-42CA-92BA-3D280589BBD7}" srcOrd="2" destOrd="0" parTransId="{946C92DB-95AF-477B-8F37-B4E852394CF5}" sibTransId="{9D539FE1-59F8-4B36-8F66-19EFF49DC3B9}"/>
    <dgm:cxn modelId="{BEF09FE2-6A78-451C-8ABA-BEB5E97F44CB}" type="presOf" srcId="{9D539FE1-59F8-4B36-8F66-19EFF49DC3B9}" destId="{A6F13107-811E-492D-B038-822FADEF562C}" srcOrd="0" destOrd="0" presId="urn:microsoft.com/office/officeart/2005/8/layout/bProcess3"/>
    <dgm:cxn modelId="{4476B5EE-09EA-4364-9C70-23444DAE0CB3}" type="presOf" srcId="{C0EE5531-D896-420A-BBD8-8D5E57A4A08E}" destId="{CC8EC26B-34D0-4844-90E7-0E1C94764D0C}" srcOrd="0" destOrd="0" presId="urn:microsoft.com/office/officeart/2005/8/layout/bProcess3"/>
    <dgm:cxn modelId="{2F3073F3-0D58-497A-9871-65D55C92954D}" srcId="{AB04721D-53E5-42C4-A732-9EA30FF8DF3C}" destId="{9F038492-F349-4B72-BA2D-3FD21BB4FA93}" srcOrd="1" destOrd="0" parTransId="{32E167A7-C505-4D4A-9717-2922E198CFA3}" sibTransId="{68D95926-A93C-4649-ACAC-E16755CB9EBC}"/>
    <dgm:cxn modelId="{7BDF24F7-A422-429E-AC2F-EDBCE654358B}" type="presOf" srcId="{8C304260-18F8-4DF8-B2A0-D578B109F048}" destId="{839D1355-7B8E-44D3-A747-68D885F6F2BE}" srcOrd="0" destOrd="0" presId="urn:microsoft.com/office/officeart/2005/8/layout/bProcess3"/>
    <dgm:cxn modelId="{CFB01C66-2C8C-40D0-8B3A-50D2AF285F58}" type="presParOf" srcId="{E836D67D-E2E7-4D3D-8911-D0FECF926A7F}" destId="{1F35C3BE-61DF-4C09-AA0C-2C2EA23C9182}" srcOrd="0" destOrd="0" presId="urn:microsoft.com/office/officeart/2005/8/layout/bProcess3"/>
    <dgm:cxn modelId="{77E9FA66-5CA4-41A8-9BFA-9106E7234813}" type="presParOf" srcId="{E836D67D-E2E7-4D3D-8911-D0FECF926A7F}" destId="{C83E4EC2-B138-4CE7-B327-942EBDC893C4}" srcOrd="1" destOrd="0" presId="urn:microsoft.com/office/officeart/2005/8/layout/bProcess3"/>
    <dgm:cxn modelId="{A89071A4-D1E8-46B6-9011-9EC285516294}" type="presParOf" srcId="{C83E4EC2-B138-4CE7-B327-942EBDC893C4}" destId="{861CF9A0-51AE-4B96-82B0-43D5A3DA9B41}" srcOrd="0" destOrd="0" presId="urn:microsoft.com/office/officeart/2005/8/layout/bProcess3"/>
    <dgm:cxn modelId="{5D46FC03-4C04-44A6-A566-63E2FD724FD2}" type="presParOf" srcId="{E836D67D-E2E7-4D3D-8911-D0FECF926A7F}" destId="{2692AAB3-A5A4-4350-AB35-FFC771B19BFE}" srcOrd="2" destOrd="0" presId="urn:microsoft.com/office/officeart/2005/8/layout/bProcess3"/>
    <dgm:cxn modelId="{C73DBE9C-1E38-4889-8979-819236ABB966}" type="presParOf" srcId="{E836D67D-E2E7-4D3D-8911-D0FECF926A7F}" destId="{B014CE4B-4C4E-4E41-9627-5C9ABDCE949E}" srcOrd="3" destOrd="0" presId="urn:microsoft.com/office/officeart/2005/8/layout/bProcess3"/>
    <dgm:cxn modelId="{32CECD21-978F-4F1A-9545-E27B7C252BF6}" type="presParOf" srcId="{B014CE4B-4C4E-4E41-9627-5C9ABDCE949E}" destId="{C0B2773D-94AB-484A-8318-126D436C8EE1}" srcOrd="0" destOrd="0" presId="urn:microsoft.com/office/officeart/2005/8/layout/bProcess3"/>
    <dgm:cxn modelId="{35E01318-D38B-40B0-80EB-5F3567009B4C}" type="presParOf" srcId="{E836D67D-E2E7-4D3D-8911-D0FECF926A7F}" destId="{05622FFC-DF50-476C-B7CD-DA39045FD9C0}" srcOrd="4" destOrd="0" presId="urn:microsoft.com/office/officeart/2005/8/layout/bProcess3"/>
    <dgm:cxn modelId="{66A08EFC-5A9D-407A-BB8F-C4FCC396CE38}" type="presParOf" srcId="{E836D67D-E2E7-4D3D-8911-D0FECF926A7F}" destId="{A6F13107-811E-492D-B038-822FADEF562C}" srcOrd="5" destOrd="0" presId="urn:microsoft.com/office/officeart/2005/8/layout/bProcess3"/>
    <dgm:cxn modelId="{944E5EBE-B20E-433E-B4F7-C6A1F958F32E}" type="presParOf" srcId="{A6F13107-811E-492D-B038-822FADEF562C}" destId="{46722C51-CEFC-45DA-BBF8-638062065A3E}" srcOrd="0" destOrd="0" presId="urn:microsoft.com/office/officeart/2005/8/layout/bProcess3"/>
    <dgm:cxn modelId="{3369E479-C7F2-4958-95A2-DE3A13C0F8BF}" type="presParOf" srcId="{E836D67D-E2E7-4D3D-8911-D0FECF926A7F}" destId="{764354C3-2187-4841-AF8A-305CFEB5FECE}" srcOrd="6" destOrd="0" presId="urn:microsoft.com/office/officeart/2005/8/layout/bProcess3"/>
    <dgm:cxn modelId="{311729DA-18ED-4D57-A910-968AE950EC6D}" type="presParOf" srcId="{E836D67D-E2E7-4D3D-8911-D0FECF926A7F}" destId="{50FD7DB3-2674-48EE-8381-4D9C8796AE51}" srcOrd="7" destOrd="0" presId="urn:microsoft.com/office/officeart/2005/8/layout/bProcess3"/>
    <dgm:cxn modelId="{0206BDAE-B0B9-4484-8290-6A23348B07AB}" type="presParOf" srcId="{50FD7DB3-2674-48EE-8381-4D9C8796AE51}" destId="{C44A6410-7CF2-47E1-9503-C07623D27217}" srcOrd="0" destOrd="0" presId="urn:microsoft.com/office/officeart/2005/8/layout/bProcess3"/>
    <dgm:cxn modelId="{D7B6D220-728D-4DC2-824C-DA78AE5903BB}" type="presParOf" srcId="{E836D67D-E2E7-4D3D-8911-D0FECF926A7F}" destId="{A0FBDFA2-8A3D-449A-AD3A-90B71B393FD5}" srcOrd="8" destOrd="0" presId="urn:microsoft.com/office/officeart/2005/8/layout/bProcess3"/>
    <dgm:cxn modelId="{21E22B7F-9C8E-4960-A44E-7EBBD0057994}" type="presParOf" srcId="{E836D67D-E2E7-4D3D-8911-D0FECF926A7F}" destId="{623058A1-DAC9-4C9F-B603-CCB133E9A33E}" srcOrd="9" destOrd="0" presId="urn:microsoft.com/office/officeart/2005/8/layout/bProcess3"/>
    <dgm:cxn modelId="{1ED107EA-DF3E-4413-93A9-A487C779A5DF}" type="presParOf" srcId="{623058A1-DAC9-4C9F-B603-CCB133E9A33E}" destId="{E396C312-BCCA-4EC4-B9BA-195E819FFF7C}" srcOrd="0" destOrd="0" presId="urn:microsoft.com/office/officeart/2005/8/layout/bProcess3"/>
    <dgm:cxn modelId="{29533970-76D3-47DB-8988-907E6B7CE79E}" type="presParOf" srcId="{E836D67D-E2E7-4D3D-8911-D0FECF926A7F}" destId="{B8FDC910-9D50-4763-9B6B-691CFF91109F}" srcOrd="10" destOrd="0" presId="urn:microsoft.com/office/officeart/2005/8/layout/bProcess3"/>
    <dgm:cxn modelId="{61C83218-D597-47A6-AD0E-C49E7A0B889E}" type="presParOf" srcId="{E836D67D-E2E7-4D3D-8911-D0FECF926A7F}" destId="{CC8EC26B-34D0-4844-90E7-0E1C94764D0C}" srcOrd="11" destOrd="0" presId="urn:microsoft.com/office/officeart/2005/8/layout/bProcess3"/>
    <dgm:cxn modelId="{E5725044-FCBA-4757-A5B4-E5D7FD65D172}" type="presParOf" srcId="{CC8EC26B-34D0-4844-90E7-0E1C94764D0C}" destId="{1F083A80-68B9-4EA0-818B-6E2087D2FE3A}" srcOrd="0" destOrd="0" presId="urn:microsoft.com/office/officeart/2005/8/layout/bProcess3"/>
    <dgm:cxn modelId="{36924019-D44C-48E7-8B17-426865F88FB7}" type="presParOf" srcId="{E836D67D-E2E7-4D3D-8911-D0FECF926A7F}" destId="{C6A35971-FBFF-42F8-B13B-C5B14FB2E9EF}" srcOrd="12" destOrd="0" presId="urn:microsoft.com/office/officeart/2005/8/layout/bProcess3"/>
    <dgm:cxn modelId="{F603F629-3C54-46C2-8287-6DF21C1E484A}" type="presParOf" srcId="{E836D67D-E2E7-4D3D-8911-D0FECF926A7F}" destId="{A86C2948-4868-4051-8537-E92D7038E889}" srcOrd="13" destOrd="0" presId="urn:microsoft.com/office/officeart/2005/8/layout/bProcess3"/>
    <dgm:cxn modelId="{7B504197-CEE6-41A2-89B0-30AC01150A80}" type="presParOf" srcId="{A86C2948-4868-4051-8537-E92D7038E889}" destId="{A8845FCC-7A68-4A15-9491-618039411CCF}" srcOrd="0" destOrd="0" presId="urn:microsoft.com/office/officeart/2005/8/layout/bProcess3"/>
    <dgm:cxn modelId="{7A813153-6966-4478-A5AD-C2EDDED4537B}" type="presParOf" srcId="{E836D67D-E2E7-4D3D-8911-D0FECF926A7F}" destId="{839D1355-7B8E-44D3-A747-68D885F6F2BE}"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E4EC2-B138-4CE7-B327-942EBDC893C4}">
      <dsp:nvSpPr>
        <dsp:cNvPr id="0" name=""/>
        <dsp:cNvSpPr/>
      </dsp:nvSpPr>
      <dsp:spPr>
        <a:xfrm>
          <a:off x="2959285" y="674299"/>
          <a:ext cx="520655" cy="91440"/>
        </a:xfrm>
        <a:custGeom>
          <a:avLst/>
          <a:gdLst/>
          <a:ahLst/>
          <a:cxnLst/>
          <a:rect l="0" t="0" r="0" b="0"/>
          <a:pathLst>
            <a:path>
              <a:moveTo>
                <a:pt x="0" y="45720"/>
              </a:moveTo>
              <a:lnTo>
                <a:pt x="520655"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Franklin Gothic Book" panose="020B0503020102020204" pitchFamily="34" charset="0"/>
          </a:endParaRPr>
        </a:p>
      </dsp:txBody>
      <dsp:txXfrm>
        <a:off x="3205831" y="717262"/>
        <a:ext cx="27562" cy="5512"/>
      </dsp:txXfrm>
    </dsp:sp>
    <dsp:sp modelId="{1F35C3BE-61DF-4C09-AA0C-2C2EA23C9182}">
      <dsp:nvSpPr>
        <dsp:cNvPr id="0" name=""/>
        <dsp:cNvSpPr/>
      </dsp:nvSpPr>
      <dsp:spPr>
        <a:xfrm>
          <a:off x="564320" y="989"/>
          <a:ext cx="2396764" cy="1438058"/>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Medium" panose="020B0603020102020204" pitchFamily="34" charset="0"/>
            </a:rPr>
            <a:t>Oct. 20 – Nov. 7</a:t>
          </a:r>
          <a:br>
            <a:rPr lang="en-US" sz="1800" kern="1200" dirty="0">
              <a:latin typeface="Franklin Gothic Book" panose="020B0503020102020204" pitchFamily="34" charset="0"/>
            </a:rPr>
          </a:br>
          <a:r>
            <a:rPr lang="en-US" sz="1800" kern="1200" dirty="0">
              <a:latin typeface="Franklin Gothic Book" panose="020B0503020102020204" pitchFamily="34" charset="0"/>
            </a:rPr>
            <a:t>Initial webinars and outreach</a:t>
          </a:r>
        </a:p>
      </dsp:txBody>
      <dsp:txXfrm>
        <a:off x="564320" y="989"/>
        <a:ext cx="2396764" cy="1438058"/>
      </dsp:txXfrm>
    </dsp:sp>
    <dsp:sp modelId="{B014CE4B-4C4E-4E41-9627-5C9ABDCE949E}">
      <dsp:nvSpPr>
        <dsp:cNvPr id="0" name=""/>
        <dsp:cNvSpPr/>
      </dsp:nvSpPr>
      <dsp:spPr>
        <a:xfrm>
          <a:off x="5907305" y="674299"/>
          <a:ext cx="520655" cy="91440"/>
        </a:xfrm>
        <a:custGeom>
          <a:avLst/>
          <a:gdLst/>
          <a:ahLst/>
          <a:cxnLst/>
          <a:rect l="0" t="0" r="0" b="0"/>
          <a:pathLst>
            <a:path>
              <a:moveTo>
                <a:pt x="0" y="45720"/>
              </a:moveTo>
              <a:lnTo>
                <a:pt x="520655"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sp:txBody>
      <dsp:txXfrm>
        <a:off x="6153851" y="717262"/>
        <a:ext cx="27562" cy="5512"/>
      </dsp:txXfrm>
    </dsp:sp>
    <dsp:sp modelId="{2692AAB3-A5A4-4350-AB35-FFC771B19BFE}">
      <dsp:nvSpPr>
        <dsp:cNvPr id="0" name=""/>
        <dsp:cNvSpPr/>
      </dsp:nvSpPr>
      <dsp:spPr>
        <a:xfrm>
          <a:off x="3512340" y="989"/>
          <a:ext cx="2396764" cy="1438058"/>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Medium" panose="020B0603020102020204" pitchFamily="34" charset="0"/>
            </a:rPr>
            <a:t>Oct. 20 – Nov. 7</a:t>
          </a:r>
          <a:br>
            <a:rPr lang="en-US" sz="1800" kern="1200" dirty="0">
              <a:latin typeface="Franklin Gothic Book" panose="020B0503020102020204" pitchFamily="34" charset="0"/>
            </a:rPr>
          </a:br>
          <a:r>
            <a:rPr lang="en-US" sz="1800" kern="1200" dirty="0">
              <a:latin typeface="Franklin Gothic Book" panose="020B0503020102020204" pitchFamily="34" charset="0"/>
            </a:rPr>
            <a:t>Eligibility Survey opens</a:t>
          </a:r>
        </a:p>
      </dsp:txBody>
      <dsp:txXfrm>
        <a:off x="3512340" y="989"/>
        <a:ext cx="2396764" cy="1438058"/>
      </dsp:txXfrm>
    </dsp:sp>
    <dsp:sp modelId="{A6F13107-811E-492D-B038-822FADEF562C}">
      <dsp:nvSpPr>
        <dsp:cNvPr id="0" name=""/>
        <dsp:cNvSpPr/>
      </dsp:nvSpPr>
      <dsp:spPr>
        <a:xfrm>
          <a:off x="1762702" y="1437248"/>
          <a:ext cx="5896040" cy="520655"/>
        </a:xfrm>
        <a:custGeom>
          <a:avLst/>
          <a:gdLst/>
          <a:ahLst/>
          <a:cxnLst/>
          <a:rect l="0" t="0" r="0" b="0"/>
          <a:pathLst>
            <a:path>
              <a:moveTo>
                <a:pt x="5896040" y="0"/>
              </a:moveTo>
              <a:lnTo>
                <a:pt x="5896040" y="277427"/>
              </a:lnTo>
              <a:lnTo>
                <a:pt x="0" y="277427"/>
              </a:lnTo>
              <a:lnTo>
                <a:pt x="0" y="520655"/>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sp:txBody>
      <dsp:txXfrm>
        <a:off x="4562679" y="1694820"/>
        <a:ext cx="296087" cy="5512"/>
      </dsp:txXfrm>
    </dsp:sp>
    <dsp:sp modelId="{05622FFC-DF50-476C-B7CD-DA39045FD9C0}">
      <dsp:nvSpPr>
        <dsp:cNvPr id="0" name=""/>
        <dsp:cNvSpPr/>
      </dsp:nvSpPr>
      <dsp:spPr>
        <a:xfrm>
          <a:off x="6460360" y="989"/>
          <a:ext cx="2396764" cy="1438058"/>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Medium" panose="020B0603020102020204" pitchFamily="34" charset="0"/>
            </a:rPr>
            <a:t>Nov. 10 – Dec. 12</a:t>
          </a:r>
          <a:br>
            <a:rPr lang="en-US" sz="1800" kern="1200" dirty="0">
              <a:latin typeface="Franklin Gothic Book" panose="020B0503020102020204" pitchFamily="34" charset="0"/>
            </a:rPr>
          </a:br>
          <a:r>
            <a:rPr lang="en-US" sz="1800" kern="1200" dirty="0">
              <a:latin typeface="Franklin Gothic Book" panose="020B0503020102020204" pitchFamily="34" charset="0"/>
            </a:rPr>
            <a:t>Eligible projects invited to complete pre-application</a:t>
          </a:r>
        </a:p>
      </dsp:txBody>
      <dsp:txXfrm>
        <a:off x="6460360" y="989"/>
        <a:ext cx="2396764" cy="1438058"/>
      </dsp:txXfrm>
    </dsp:sp>
    <dsp:sp modelId="{50FD7DB3-2674-48EE-8381-4D9C8796AE51}">
      <dsp:nvSpPr>
        <dsp:cNvPr id="0" name=""/>
        <dsp:cNvSpPr/>
      </dsp:nvSpPr>
      <dsp:spPr>
        <a:xfrm>
          <a:off x="2959285" y="2663613"/>
          <a:ext cx="520655" cy="91440"/>
        </a:xfrm>
        <a:custGeom>
          <a:avLst/>
          <a:gdLst/>
          <a:ahLst/>
          <a:cxnLst/>
          <a:rect l="0" t="0" r="0" b="0"/>
          <a:pathLst>
            <a:path>
              <a:moveTo>
                <a:pt x="0" y="45720"/>
              </a:moveTo>
              <a:lnTo>
                <a:pt x="520655"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sp:txBody>
      <dsp:txXfrm>
        <a:off x="3205831" y="2706577"/>
        <a:ext cx="27562" cy="5512"/>
      </dsp:txXfrm>
    </dsp:sp>
    <dsp:sp modelId="{764354C3-2187-4841-AF8A-305CFEB5FECE}">
      <dsp:nvSpPr>
        <dsp:cNvPr id="0" name=""/>
        <dsp:cNvSpPr/>
      </dsp:nvSpPr>
      <dsp:spPr>
        <a:xfrm>
          <a:off x="564320" y="1990304"/>
          <a:ext cx="2396764" cy="143805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Medium" panose="020B0603020102020204" pitchFamily="34" charset="0"/>
            </a:rPr>
            <a:t>Dec. 12 – Jan. 12</a:t>
          </a:r>
          <a:br>
            <a:rPr lang="en-US" sz="1800" kern="1200" dirty="0">
              <a:latin typeface="Franklin Gothic Book" panose="020B0503020102020204" pitchFamily="34" charset="0"/>
            </a:rPr>
          </a:br>
          <a:r>
            <a:rPr lang="en-US" sz="1800" kern="1200" dirty="0">
              <a:latin typeface="Franklin Gothic Book" panose="020B0503020102020204" pitchFamily="34" charset="0"/>
            </a:rPr>
            <a:t>Up to 50 programs selected to move forward</a:t>
          </a:r>
        </a:p>
      </dsp:txBody>
      <dsp:txXfrm>
        <a:off x="564320" y="1990304"/>
        <a:ext cx="2396764" cy="1438058"/>
      </dsp:txXfrm>
    </dsp:sp>
    <dsp:sp modelId="{623058A1-DAC9-4C9F-B603-CCB133E9A33E}">
      <dsp:nvSpPr>
        <dsp:cNvPr id="0" name=""/>
        <dsp:cNvSpPr/>
      </dsp:nvSpPr>
      <dsp:spPr>
        <a:xfrm>
          <a:off x="5907305" y="2663613"/>
          <a:ext cx="520655" cy="91440"/>
        </a:xfrm>
        <a:custGeom>
          <a:avLst/>
          <a:gdLst/>
          <a:ahLst/>
          <a:cxnLst/>
          <a:rect l="0" t="0" r="0" b="0"/>
          <a:pathLst>
            <a:path>
              <a:moveTo>
                <a:pt x="0" y="45720"/>
              </a:moveTo>
              <a:lnTo>
                <a:pt x="520655"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sp:txBody>
      <dsp:txXfrm>
        <a:off x="6153851" y="2706577"/>
        <a:ext cx="27562" cy="5512"/>
      </dsp:txXfrm>
    </dsp:sp>
    <dsp:sp modelId="{A0FBDFA2-8A3D-449A-AD3A-90B71B393FD5}">
      <dsp:nvSpPr>
        <dsp:cNvPr id="0" name=""/>
        <dsp:cNvSpPr/>
      </dsp:nvSpPr>
      <dsp:spPr>
        <a:xfrm>
          <a:off x="3512340" y="1990304"/>
          <a:ext cx="2396764" cy="1438058"/>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Medium" panose="020B0603020102020204" pitchFamily="34" charset="0"/>
            </a:rPr>
            <a:t>Jan. 12 – Mar. 20</a:t>
          </a:r>
          <a:br>
            <a:rPr lang="en-US" sz="1800" kern="1200" dirty="0">
              <a:latin typeface="Franklin Gothic Book" panose="020B0503020102020204" pitchFamily="34" charset="0"/>
            </a:rPr>
          </a:br>
          <a:r>
            <a:rPr lang="en-US" sz="1800" kern="1200" dirty="0">
              <a:latin typeface="Franklin Gothic Book" panose="020B0503020102020204" pitchFamily="34" charset="0"/>
            </a:rPr>
            <a:t>Finalists receive technical assistance (TA) and complete final application</a:t>
          </a:r>
        </a:p>
      </dsp:txBody>
      <dsp:txXfrm>
        <a:off x="3512340" y="1990304"/>
        <a:ext cx="2396764" cy="1438058"/>
      </dsp:txXfrm>
    </dsp:sp>
    <dsp:sp modelId="{CC8EC26B-34D0-4844-90E7-0E1C94764D0C}">
      <dsp:nvSpPr>
        <dsp:cNvPr id="0" name=""/>
        <dsp:cNvSpPr/>
      </dsp:nvSpPr>
      <dsp:spPr>
        <a:xfrm>
          <a:off x="1762702" y="3426562"/>
          <a:ext cx="5896040" cy="520655"/>
        </a:xfrm>
        <a:custGeom>
          <a:avLst/>
          <a:gdLst/>
          <a:ahLst/>
          <a:cxnLst/>
          <a:rect l="0" t="0" r="0" b="0"/>
          <a:pathLst>
            <a:path>
              <a:moveTo>
                <a:pt x="5896040" y="0"/>
              </a:moveTo>
              <a:lnTo>
                <a:pt x="5896040" y="277427"/>
              </a:lnTo>
              <a:lnTo>
                <a:pt x="0" y="277427"/>
              </a:lnTo>
              <a:lnTo>
                <a:pt x="0" y="520655"/>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sp:txBody>
      <dsp:txXfrm>
        <a:off x="4562679" y="3684134"/>
        <a:ext cx="296087" cy="5512"/>
      </dsp:txXfrm>
    </dsp:sp>
    <dsp:sp modelId="{B8FDC910-9D50-4763-9B6B-691CFF91109F}">
      <dsp:nvSpPr>
        <dsp:cNvPr id="0" name=""/>
        <dsp:cNvSpPr/>
      </dsp:nvSpPr>
      <dsp:spPr>
        <a:xfrm>
          <a:off x="6460360" y="1990304"/>
          <a:ext cx="2396764" cy="1438058"/>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Medium" panose="020B0603020102020204" pitchFamily="34" charset="0"/>
            </a:rPr>
            <a:t>March 20</a:t>
          </a:r>
          <a:br>
            <a:rPr lang="en-US" sz="1800" kern="1200" dirty="0">
              <a:latin typeface="Franklin Gothic Medium" panose="020B0603020102020204" pitchFamily="34" charset="0"/>
            </a:rPr>
          </a:br>
          <a:r>
            <a:rPr lang="en-US" sz="1800" kern="1200" dirty="0">
              <a:latin typeface="Franklin Gothic Book" panose="020B0503020102020204" pitchFamily="34" charset="0"/>
            </a:rPr>
            <a:t>Final applications due</a:t>
          </a:r>
        </a:p>
      </dsp:txBody>
      <dsp:txXfrm>
        <a:off x="6460360" y="1990304"/>
        <a:ext cx="2396764" cy="1438058"/>
      </dsp:txXfrm>
    </dsp:sp>
    <dsp:sp modelId="{A86C2948-4868-4051-8537-E92D7038E889}">
      <dsp:nvSpPr>
        <dsp:cNvPr id="0" name=""/>
        <dsp:cNvSpPr/>
      </dsp:nvSpPr>
      <dsp:spPr>
        <a:xfrm>
          <a:off x="2959285" y="4652927"/>
          <a:ext cx="520655" cy="91440"/>
        </a:xfrm>
        <a:custGeom>
          <a:avLst/>
          <a:gdLst/>
          <a:ahLst/>
          <a:cxnLst/>
          <a:rect l="0" t="0" r="0" b="0"/>
          <a:pathLst>
            <a:path>
              <a:moveTo>
                <a:pt x="0" y="45720"/>
              </a:moveTo>
              <a:lnTo>
                <a:pt x="520655"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Franklin Gothic Book" panose="020B0503020102020204" pitchFamily="34" charset="0"/>
            <a:ea typeface="+mn-ea"/>
            <a:cs typeface="+mn-cs"/>
          </a:endParaRPr>
        </a:p>
      </dsp:txBody>
      <dsp:txXfrm>
        <a:off x="3205831" y="4695891"/>
        <a:ext cx="27562" cy="5512"/>
      </dsp:txXfrm>
    </dsp:sp>
    <dsp:sp modelId="{C6A35971-FBFF-42F8-B13B-C5B14FB2E9EF}">
      <dsp:nvSpPr>
        <dsp:cNvPr id="0" name=""/>
        <dsp:cNvSpPr/>
      </dsp:nvSpPr>
      <dsp:spPr>
        <a:xfrm>
          <a:off x="564320" y="3979618"/>
          <a:ext cx="2396764" cy="1438058"/>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Medium" panose="020B0603020102020204" pitchFamily="34" charset="0"/>
            </a:rPr>
            <a:t>April</a:t>
          </a:r>
          <a:br>
            <a:rPr lang="en-US" sz="1800" kern="1200" dirty="0">
              <a:latin typeface="Franklin Gothic Book" panose="020B0503020102020204" pitchFamily="34" charset="0"/>
            </a:rPr>
          </a:br>
          <a:r>
            <a:rPr lang="en-US" sz="1800" kern="1200" dirty="0">
              <a:latin typeface="Franklin Gothic Book" panose="020B0503020102020204" pitchFamily="34" charset="0"/>
            </a:rPr>
            <a:t>Advisory Group reviews and selects 8-10 projects to receive a grant</a:t>
          </a:r>
        </a:p>
      </dsp:txBody>
      <dsp:txXfrm>
        <a:off x="564320" y="3979618"/>
        <a:ext cx="2396764" cy="1438058"/>
      </dsp:txXfrm>
    </dsp:sp>
    <dsp:sp modelId="{839D1355-7B8E-44D3-A747-68D885F6F2BE}">
      <dsp:nvSpPr>
        <dsp:cNvPr id="0" name=""/>
        <dsp:cNvSpPr/>
      </dsp:nvSpPr>
      <dsp:spPr>
        <a:xfrm>
          <a:off x="3512340" y="3979618"/>
          <a:ext cx="3466128" cy="143805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Medium" panose="020B0603020102020204" pitchFamily="34" charset="0"/>
            </a:rPr>
            <a:t>April 2026 – January 2028</a:t>
          </a:r>
          <a:br>
            <a:rPr lang="en-US" sz="1800" kern="1200" dirty="0">
              <a:latin typeface="Franklin Gothic Book" panose="020B0503020102020204" pitchFamily="34" charset="0"/>
            </a:rPr>
          </a:br>
          <a:r>
            <a:rPr lang="en-US" sz="1800" kern="1200" dirty="0">
              <a:latin typeface="Franklin Gothic Book" panose="020B0503020102020204" pitchFamily="34" charset="0"/>
            </a:rPr>
            <a:t>Grantees receive TA from LISC and WBDC to complete project</a:t>
          </a:r>
        </a:p>
      </dsp:txBody>
      <dsp:txXfrm>
        <a:off x="3512340" y="3979618"/>
        <a:ext cx="3466128" cy="14380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OECfund@lisc.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Presenter</a:t>
            </a:r>
            <a:endParaRPr dirty="0"/>
          </a:p>
          <a:p>
            <a:pPr marL="0" lvl="0" indent="0" algn="l" rtl="0">
              <a:spcBef>
                <a:spcPts val="0"/>
              </a:spcBef>
              <a:spcAft>
                <a:spcPts val="0"/>
              </a:spcAft>
              <a:buNone/>
            </a:pPr>
            <a:r>
              <a:rPr lang="en-US" dirty="0"/>
              <a:t>2025-10-19 18:41:15</a:t>
            </a:r>
            <a:endParaRPr dirty="0"/>
          </a:p>
          <a:p>
            <a:pPr marL="0" lvl="0" indent="0" algn="l" rtl="0">
              <a:spcBef>
                <a:spcPts val="0"/>
              </a:spcBef>
              <a:spcAft>
                <a:spcPts val="0"/>
              </a:spcAft>
              <a:buNone/>
            </a:pPr>
            <a:r>
              <a:rPr lang="en-US" dirty="0"/>
              <a:t>--------------------------------------------</a:t>
            </a:r>
            <a:endParaRPr dirty="0"/>
          </a:p>
          <a:p>
            <a:pPr marL="0" lvl="0" indent="0" algn="l" rtl="0">
              <a:spcBef>
                <a:spcPts val="0"/>
              </a:spcBef>
              <a:spcAft>
                <a:spcPts val="0"/>
              </a:spcAft>
              <a:buNone/>
            </a:pPr>
            <a:r>
              <a:rPr lang="en-US" dirty="0"/>
              <a:t>We are happy to present information about the 2025 Early Childhood Construction and Renovation Grant Opportunity.</a:t>
            </a:r>
          </a:p>
          <a:p>
            <a:pPr marL="0" lvl="0" indent="0" algn="l" rtl="0">
              <a:spcBef>
                <a:spcPts val="0"/>
              </a:spcBef>
              <a:spcAft>
                <a:spcPts val="0"/>
              </a:spcAft>
              <a:buNone/>
            </a:pPr>
            <a:r>
              <a:rPr lang="en-US" dirty="0"/>
              <a:t>Through this program the Office of Early Childhood will be increasing infant and toddler spaces, in communities across CT.</a:t>
            </a:r>
          </a:p>
          <a:p>
            <a:pPr marL="0" lvl="0" indent="0" algn="l" rtl="0">
              <a:spcBef>
                <a:spcPts val="0"/>
              </a:spcBef>
              <a:spcAft>
                <a:spcPts val="0"/>
              </a:spcAft>
              <a:buNone/>
            </a:pPr>
            <a:r>
              <a:rPr lang="en-US" dirty="0"/>
              <a:t>LISC CT is excited to present this new grant program. </a:t>
            </a:r>
          </a:p>
          <a:p>
            <a:pPr marL="0" lvl="0" indent="0" algn="l" rtl="0">
              <a:spcBef>
                <a:spcPts val="0"/>
              </a:spcBef>
              <a:spcAft>
                <a:spcPts val="0"/>
              </a:spcAft>
              <a:buNone/>
            </a:pPr>
            <a:endParaRPr dirty="0"/>
          </a:p>
        </p:txBody>
      </p:sp>
      <p:sp>
        <p:nvSpPr>
          <p:cNvPr id="44" name="Google Shape;44;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t>
            </a:r>
          </a:p>
          <a:p>
            <a:pPr rtl="0" fontAlgn="base"/>
            <a:r>
              <a:rPr lang="en-US" sz="1100" b="1" i="0" u="none" strike="noStrike" cap="none" dirty="0">
                <a:solidFill>
                  <a:srgbClr val="000000"/>
                </a:solidFill>
                <a:effectLst/>
                <a:latin typeface="Arial"/>
                <a:ea typeface="Arial"/>
                <a:cs typeface="Arial"/>
                <a:sym typeface="Arial"/>
              </a:rPr>
              <a:t>Step 1 - Outreach and Information Sharing ( October 20-November10)</a:t>
            </a:r>
            <a:r>
              <a:rPr lang="en-US" sz="1100" b="0" i="0" u="none" strike="noStrike" cap="none" dirty="0">
                <a:solidFill>
                  <a:srgbClr val="000000"/>
                </a:solidFill>
                <a:effectLst/>
                <a:latin typeface="Arial"/>
                <a:ea typeface="Arial"/>
                <a:cs typeface="Arial"/>
                <a:sym typeface="Arial"/>
              </a:rPr>
              <a:t> </a:t>
            </a:r>
          </a:p>
          <a:p>
            <a:pPr rtl="0" fontAlgn="base"/>
            <a:r>
              <a:rPr lang="en-US" sz="1100" b="0" i="0" u="none" strike="noStrike" cap="none" dirty="0">
                <a:solidFill>
                  <a:srgbClr val="000000"/>
                </a:solidFill>
                <a:effectLst/>
                <a:latin typeface="Arial"/>
                <a:ea typeface="Arial"/>
                <a:cs typeface="Arial"/>
                <a:sym typeface="Arial"/>
              </a:rPr>
              <a:t>It is important to attend one or more of the webinar opportunities. The meetings will clarify eligibility, program parameters, and give details of the selection process.  </a:t>
            </a:r>
          </a:p>
          <a:p>
            <a:pPr rtl="0" fontAlgn="base"/>
            <a:r>
              <a:rPr lang="en-US" sz="1100" b="1" i="0" u="none" strike="noStrike" cap="none" dirty="0">
                <a:solidFill>
                  <a:srgbClr val="000000"/>
                </a:solidFill>
                <a:effectLst/>
                <a:latin typeface="Arial"/>
                <a:ea typeface="Arial"/>
                <a:cs typeface="Arial"/>
                <a:sym typeface="Arial"/>
              </a:rPr>
              <a:t>Grant Overview Webinar</a:t>
            </a:r>
            <a:r>
              <a:rPr lang="en-US" sz="1100" b="0" i="0" u="none" strike="noStrike" cap="none" dirty="0">
                <a:solidFill>
                  <a:srgbClr val="000000"/>
                </a:solidFill>
                <a:effectLst/>
                <a:latin typeface="Arial"/>
                <a:ea typeface="Arial"/>
                <a:cs typeface="Arial"/>
                <a:sym typeface="Arial"/>
              </a:rPr>
              <a:t>: One webinar will take place during the day and one in the evening. A recorded version of the webinar and all materials will be posted at ctbuildschildcare.org.  </a:t>
            </a:r>
          </a:p>
          <a:p>
            <a:pPr rtl="0" fontAlgn="base"/>
            <a:r>
              <a:rPr lang="en-US" sz="1100" b="1" i="0" u="none" strike="noStrike" cap="none" dirty="0">
                <a:solidFill>
                  <a:srgbClr val="000000"/>
                </a:solidFill>
                <a:effectLst/>
                <a:latin typeface="Arial"/>
                <a:ea typeface="Arial"/>
                <a:cs typeface="Arial"/>
                <a:sym typeface="Arial"/>
              </a:rPr>
              <a:t>Frequently Asked Questions: </a:t>
            </a:r>
            <a:r>
              <a:rPr lang="en-US" sz="1100" b="0" i="0" u="none" strike="noStrike" cap="none" dirty="0">
                <a:solidFill>
                  <a:srgbClr val="000000"/>
                </a:solidFill>
                <a:effectLst/>
                <a:latin typeface="Arial"/>
                <a:ea typeface="Arial"/>
                <a:cs typeface="Arial"/>
                <a:sym typeface="Arial"/>
              </a:rPr>
              <a:t>FAQs will be available online and updated regularly. </a:t>
            </a:r>
          </a:p>
          <a:p>
            <a:pPr rtl="0" fontAlgn="base"/>
            <a:r>
              <a:rPr lang="en-US" sz="1100" b="1" i="0" u="none" strike="noStrike" cap="none" dirty="0">
                <a:solidFill>
                  <a:srgbClr val="000000"/>
                </a:solidFill>
                <a:effectLst/>
                <a:latin typeface="Arial"/>
                <a:ea typeface="Arial"/>
                <a:cs typeface="Arial"/>
                <a:sym typeface="Arial"/>
              </a:rPr>
              <a:t>Office Hours</a:t>
            </a:r>
            <a:r>
              <a:rPr lang="en-US" sz="1100" b="0" i="0" u="none" strike="noStrike" cap="none" dirty="0">
                <a:solidFill>
                  <a:srgbClr val="000000"/>
                </a:solidFill>
                <a:effectLst/>
                <a:latin typeface="Arial"/>
                <a:ea typeface="Arial"/>
                <a:cs typeface="Arial"/>
                <a:sym typeface="Arial"/>
              </a:rPr>
              <a:t>: Scheduled times will be available for live questions and answers.  </a:t>
            </a:r>
          </a:p>
          <a:p>
            <a:pPr marL="0" lvl="0" indent="0" algn="l" rtl="0">
              <a:spcBef>
                <a:spcPts val="0"/>
              </a:spcBef>
              <a:spcAft>
                <a:spcPts val="0"/>
              </a:spcAft>
              <a:buNone/>
            </a:pPr>
            <a:endParaRPr lang="en-US" dirty="0"/>
          </a:p>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Step 2 – Determine Eligibility   (October 20</a:t>
            </a:r>
            <a:r>
              <a:rPr lang="en-US" sz="1100" b="1" i="0" u="none" strike="noStrike" cap="none" baseline="30000" dirty="0">
                <a:solidFill>
                  <a:srgbClr val="000000"/>
                </a:solidFill>
                <a:effectLst/>
                <a:latin typeface="Arial"/>
                <a:ea typeface="Arial"/>
                <a:cs typeface="Arial"/>
                <a:sym typeface="Arial"/>
              </a:rPr>
              <a:t>th</a:t>
            </a:r>
            <a:r>
              <a:rPr lang="en-US" sz="1100" b="1" i="0" u="none" strike="noStrike" cap="none" dirty="0">
                <a:solidFill>
                  <a:srgbClr val="000000"/>
                </a:solidFill>
                <a:effectLst/>
                <a:latin typeface="Arial"/>
                <a:ea typeface="Arial"/>
                <a:cs typeface="Arial"/>
                <a:sym typeface="Arial"/>
              </a:rPr>
              <a:t> – November 10</a:t>
            </a:r>
            <a:r>
              <a:rPr lang="en-US" sz="1100" b="1" i="0" u="none" strike="noStrike" cap="none" baseline="30000" dirty="0">
                <a:solidFill>
                  <a:srgbClr val="000000"/>
                </a:solidFill>
                <a:effectLst/>
                <a:latin typeface="Arial"/>
                <a:ea typeface="Arial"/>
                <a:cs typeface="Arial"/>
                <a:sym typeface="Arial"/>
              </a:rPr>
              <a:t>th</a:t>
            </a: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 </a:t>
            </a:r>
            <a:endParaRPr lang="en-US" dirty="0"/>
          </a:p>
          <a:p>
            <a:pPr rtl="0" fontAlgn="base"/>
            <a:r>
              <a:rPr lang="en-US" sz="1100" b="0" i="0" u="none" strike="noStrike" cap="none" dirty="0">
                <a:solidFill>
                  <a:srgbClr val="000000"/>
                </a:solidFill>
                <a:effectLst/>
                <a:latin typeface="Arial"/>
                <a:ea typeface="Arial"/>
                <a:cs typeface="Arial"/>
                <a:sym typeface="Arial"/>
              </a:rPr>
              <a:t>Those who meet the eligibility guidelines will have access to the pre-application created and published by LISC along with TA to support application readiness. </a:t>
            </a:r>
          </a:p>
          <a:p>
            <a:pPr rtl="0" fontAlgn="base"/>
            <a:r>
              <a:rPr lang="en-US" sz="1100" b="0" i="1" u="none" strike="noStrike" cap="none" dirty="0">
                <a:solidFill>
                  <a:srgbClr val="000000"/>
                </a:solidFill>
                <a:effectLst/>
                <a:latin typeface="Arial"/>
                <a:ea typeface="Arial"/>
                <a:cs typeface="Arial"/>
                <a:sym typeface="Arial"/>
              </a:rPr>
              <a:t>Applicants who are not eligible will have an opportunity to add their name to a TA list for future funding opportunities and technical assistance.</a:t>
            </a:r>
            <a:r>
              <a:rPr lang="en-US"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lang="en-US" sz="1100" b="1"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Step 3 – Submit Pre-Application November 11</a:t>
            </a:r>
            <a:r>
              <a:rPr lang="en-US" sz="1100" b="1" i="0" u="none" strike="noStrike" cap="none" baseline="30000" dirty="0">
                <a:solidFill>
                  <a:srgbClr val="000000"/>
                </a:solidFill>
                <a:effectLst/>
                <a:latin typeface="Arial"/>
                <a:ea typeface="Arial"/>
                <a:cs typeface="Arial"/>
                <a:sym typeface="Arial"/>
              </a:rPr>
              <a:t>th</a:t>
            </a:r>
            <a:r>
              <a:rPr lang="en-US" sz="1100" b="1" i="0" u="none" strike="noStrike" cap="none" dirty="0">
                <a:solidFill>
                  <a:srgbClr val="000000"/>
                </a:solidFill>
                <a:effectLst/>
                <a:latin typeface="Arial"/>
                <a:ea typeface="Arial"/>
                <a:cs typeface="Arial"/>
                <a:sym typeface="Arial"/>
              </a:rPr>
              <a:t>- Dec 15th</a:t>
            </a:r>
            <a:r>
              <a:rPr lang="en-US" sz="1100" b="0" i="0" u="none" strike="noStrike" cap="none" dirty="0">
                <a:solidFill>
                  <a:srgbClr val="000000"/>
                </a:solidFill>
                <a:effectLst/>
                <a:latin typeface="Arial"/>
                <a:ea typeface="Arial"/>
                <a:cs typeface="Arial"/>
                <a:sym typeface="Arial"/>
              </a:rPr>
              <a:t> </a:t>
            </a:r>
            <a:endParaRPr lang="en-US" dirty="0"/>
          </a:p>
          <a:p>
            <a:pPr marL="0" lvl="0" indent="0" algn="l" rtl="0">
              <a:spcBef>
                <a:spcPts val="0"/>
              </a:spcBef>
              <a:spcAft>
                <a:spcPts val="0"/>
              </a:spcAft>
              <a:buNone/>
            </a:pPr>
            <a:endParaRPr lang="en-US" dirty="0"/>
          </a:p>
          <a:p>
            <a:r>
              <a:rPr lang="en-US" sz="1100" b="1" i="0" u="none" strike="noStrike" cap="none" dirty="0">
                <a:solidFill>
                  <a:srgbClr val="000000"/>
                </a:solidFill>
                <a:effectLst/>
                <a:latin typeface="Arial"/>
                <a:ea typeface="Arial"/>
                <a:cs typeface="Arial"/>
                <a:sym typeface="Arial"/>
              </a:rPr>
              <a:t>Applicants of eligible projects will receive an invitation to complete a </a:t>
            </a:r>
            <a:r>
              <a:rPr lang="en-US" sz="1100" b="1" i="1" u="none" strike="noStrike" cap="none" dirty="0">
                <a:solidFill>
                  <a:srgbClr val="000000"/>
                </a:solidFill>
                <a:effectLst/>
                <a:latin typeface="Arial"/>
                <a:ea typeface="Arial"/>
                <a:cs typeface="Arial"/>
                <a:sym typeface="Arial"/>
              </a:rPr>
              <a:t>pre-application form</a:t>
            </a:r>
            <a:r>
              <a:rPr lang="en-US" sz="1100" b="0" i="0" u="none" strike="noStrike" cap="none" dirty="0">
                <a:solidFill>
                  <a:srgbClr val="000000"/>
                </a:solidFill>
                <a:effectLst/>
                <a:latin typeface="Arial"/>
                <a:ea typeface="Arial"/>
                <a:cs typeface="Arial"/>
                <a:sym typeface="Arial"/>
              </a:rPr>
              <a:t>, which will ask for additional information about the project. Upon review of the pre-applications, 50 projects will move on to the final application phase. It is expected that 8 to 10 projects will be selected in April 2026.</a:t>
            </a:r>
          </a:p>
          <a:p>
            <a:pPr marL="158750" indent="0" rtl="0" fontAlgn="base">
              <a:buNone/>
            </a:pPr>
            <a:endParaRPr lang="en-US" sz="1100" b="0" i="0" u="none" strike="noStrike" cap="none" dirty="0">
              <a:solidFill>
                <a:srgbClr val="000000"/>
              </a:solidFill>
              <a:effectLst/>
              <a:latin typeface="Arial"/>
              <a:ea typeface="Arial"/>
              <a:cs typeface="Arial"/>
              <a:sym typeface="Arial"/>
            </a:endParaRPr>
          </a:p>
          <a:p>
            <a:pPr marL="158750" indent="0" rtl="0" fontAlgn="base">
              <a:buNone/>
            </a:pPr>
            <a:r>
              <a:rPr lang="en-US" sz="1100" b="1" i="0" u="none" strike="noStrike" cap="none" dirty="0">
                <a:solidFill>
                  <a:srgbClr val="000000"/>
                </a:solidFill>
                <a:effectLst/>
                <a:latin typeface="Arial"/>
                <a:ea typeface="Arial"/>
                <a:cs typeface="Arial"/>
                <a:sym typeface="Arial"/>
              </a:rPr>
              <a:t>Step 4-Project Review /Technical Assistance 8 weeks timeframe January 12- March 20th</a:t>
            </a:r>
            <a:r>
              <a:rPr lang="en-US" sz="1100" b="0" i="0" u="none" strike="noStrike" cap="none" dirty="0">
                <a:solidFill>
                  <a:srgbClr val="000000"/>
                </a:solidFill>
                <a:effectLst/>
                <a:latin typeface="Arial"/>
                <a:ea typeface="Arial"/>
                <a:cs typeface="Arial"/>
                <a:sym typeface="Arial"/>
              </a:rPr>
              <a:t> </a:t>
            </a:r>
          </a:p>
          <a:p>
            <a:pPr rtl="0" fontAlgn="base"/>
            <a:r>
              <a:rPr lang="en-US" sz="1100" b="0" i="0" u="none" strike="noStrike" cap="none" dirty="0">
                <a:solidFill>
                  <a:srgbClr val="000000"/>
                </a:solidFill>
                <a:effectLst/>
                <a:latin typeface="Arial"/>
                <a:ea typeface="Arial"/>
                <a:cs typeface="Arial"/>
                <a:sym typeface="Arial"/>
              </a:rPr>
              <a:t>The 50 finalist projects will be reviewed. </a:t>
            </a:r>
          </a:p>
          <a:p>
            <a:pPr rtl="0" fontAlgn="base"/>
            <a:r>
              <a:rPr lang="en-US" sz="1100" b="0" i="0" u="none" strike="noStrike" cap="none" dirty="0">
                <a:solidFill>
                  <a:srgbClr val="000000"/>
                </a:solidFill>
                <a:effectLst/>
                <a:latin typeface="Arial"/>
                <a:ea typeface="Arial"/>
                <a:cs typeface="Arial"/>
                <a:sym typeface="Arial"/>
              </a:rPr>
              <a:t>Additional documentation will be required to demonstrate project readiness,(including financials, project plans, letters of community support, etc. ) </a:t>
            </a:r>
          </a:p>
          <a:p>
            <a:pPr rtl="0" fontAlgn="base"/>
            <a:r>
              <a:rPr lang="en-US" sz="1100" b="0" i="0" u="none" strike="noStrike" cap="none" dirty="0">
                <a:solidFill>
                  <a:srgbClr val="000000"/>
                </a:solidFill>
                <a:effectLst/>
                <a:latin typeface="Arial"/>
                <a:ea typeface="Arial"/>
                <a:cs typeface="Arial"/>
                <a:sym typeface="Arial"/>
              </a:rPr>
              <a:t>Potential projects will receive a site visit. </a:t>
            </a:r>
          </a:p>
          <a:p>
            <a:pPr rtl="0" fontAlgn="base"/>
            <a:r>
              <a:rPr lang="en-US" sz="1100" b="0" i="0" u="none" strike="noStrike" cap="none" dirty="0">
                <a:solidFill>
                  <a:srgbClr val="000000"/>
                </a:solidFill>
                <a:effectLst/>
                <a:latin typeface="Arial"/>
                <a:ea typeface="Arial"/>
                <a:cs typeface="Arial"/>
                <a:sym typeface="Arial"/>
              </a:rPr>
              <a:t>TA will be available for finalists to complete any aspects of the project not finalized including assistance with documents, financial readiness, and project readiness. </a:t>
            </a:r>
          </a:p>
          <a:p>
            <a:endParaRPr lang="en-US" sz="1100" b="0" i="0" u="none" strike="noStrike" cap="none" dirty="0">
              <a:solidFill>
                <a:srgbClr val="000000"/>
              </a:solidFill>
              <a:effectLst/>
              <a:latin typeface="Arial"/>
              <a:ea typeface="Arial"/>
              <a:cs typeface="Arial"/>
              <a:sym typeface="Arial"/>
            </a:endParaRPr>
          </a:p>
          <a:p>
            <a:pPr rtl="0" fontAlgn="base"/>
            <a:r>
              <a:rPr lang="en-US" sz="1100" b="1" i="0" u="none" strike="noStrike" cap="none" dirty="0">
                <a:solidFill>
                  <a:srgbClr val="000000"/>
                </a:solidFill>
                <a:effectLst/>
                <a:latin typeface="Arial"/>
                <a:ea typeface="Arial"/>
                <a:cs typeface="Arial"/>
                <a:sym typeface="Arial"/>
              </a:rPr>
              <a:t>Step 5- Final Review, Narrative Application (March 20</a:t>
            </a:r>
            <a:r>
              <a:rPr lang="en-US" sz="1100" b="1" i="0" u="none" strike="noStrike" cap="none" baseline="30000" dirty="0">
                <a:solidFill>
                  <a:srgbClr val="000000"/>
                </a:solidFill>
                <a:effectLst/>
                <a:latin typeface="Arial"/>
                <a:ea typeface="Arial"/>
                <a:cs typeface="Arial"/>
                <a:sym typeface="Arial"/>
              </a:rPr>
              <a:t>th</a:t>
            </a:r>
            <a:r>
              <a:rPr lang="en-US" sz="1100" b="1" i="0" u="none" strike="noStrike" cap="none" dirty="0">
                <a:solidFill>
                  <a:srgbClr val="000000"/>
                </a:solidFill>
                <a:effectLst/>
                <a:latin typeface="Arial"/>
                <a:ea typeface="Arial"/>
                <a:cs typeface="Arial"/>
                <a:sym typeface="Arial"/>
              </a:rPr>
              <a:t>- April 20</a:t>
            </a:r>
            <a:r>
              <a:rPr lang="en-US" sz="1100" b="1" i="0" u="none" strike="noStrike" cap="none" baseline="30000" dirty="0">
                <a:solidFill>
                  <a:srgbClr val="000000"/>
                </a:solidFill>
                <a:effectLst/>
                <a:latin typeface="Arial"/>
                <a:ea typeface="Arial"/>
                <a:cs typeface="Arial"/>
                <a:sym typeface="Arial"/>
              </a:rPr>
              <a:t>th) </a:t>
            </a: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 </a:t>
            </a:r>
          </a:p>
          <a:p>
            <a:pPr rtl="0" fontAlgn="base"/>
            <a:r>
              <a:rPr lang="en-US" sz="1100" b="0" i="0" u="none" strike="noStrike" cap="none" dirty="0">
                <a:solidFill>
                  <a:srgbClr val="000000"/>
                </a:solidFill>
                <a:effectLst/>
                <a:latin typeface="Arial"/>
                <a:ea typeface="Arial"/>
                <a:cs typeface="Arial"/>
                <a:sym typeface="Arial"/>
              </a:rPr>
              <a:t> Finalists who have met the “ready guidelines” as determined by LISC will be invited to submit the final application which will include a project narrative, additional project updates and requested information. </a:t>
            </a:r>
          </a:p>
          <a:p>
            <a:pPr rtl="0" fontAlgn="base"/>
            <a:endParaRPr lang="en-US" sz="1100" b="0" i="0" u="none" strike="noStrike" cap="none" dirty="0">
              <a:solidFill>
                <a:srgbClr val="000000"/>
              </a:solidFill>
              <a:effectLst/>
              <a:latin typeface="Arial"/>
              <a:ea typeface="Arial"/>
              <a:cs typeface="Arial"/>
              <a:sym typeface="Arial"/>
            </a:endParaRPr>
          </a:p>
          <a:p>
            <a:pPr marL="158750" indent="0" rtl="0" fontAlgn="base">
              <a:buNone/>
            </a:pPr>
            <a:r>
              <a:rPr lang="en-US" sz="1100" b="1" i="0" u="none" strike="noStrike" cap="none" dirty="0">
                <a:solidFill>
                  <a:srgbClr val="000000"/>
                </a:solidFill>
                <a:effectLst/>
                <a:latin typeface="Arial"/>
                <a:ea typeface="Arial"/>
                <a:cs typeface="Arial"/>
                <a:sym typeface="Arial"/>
              </a:rPr>
              <a:t>Step 6 External reviews (April 27</a:t>
            </a:r>
            <a:r>
              <a:rPr lang="en-US" sz="1100" b="1" i="0" u="none" strike="noStrike" cap="none" baseline="30000" dirty="0">
                <a:solidFill>
                  <a:srgbClr val="000000"/>
                </a:solidFill>
                <a:effectLst/>
                <a:latin typeface="Arial"/>
                <a:ea typeface="Arial"/>
                <a:cs typeface="Arial"/>
                <a:sym typeface="Arial"/>
              </a:rPr>
              <a:t>th</a:t>
            </a:r>
            <a:r>
              <a:rPr lang="en-US" sz="1100" b="1" i="0" u="none" strike="noStrike" cap="none" dirty="0">
                <a:solidFill>
                  <a:srgbClr val="000000"/>
                </a:solidFill>
                <a:effectLst/>
                <a:latin typeface="Arial"/>
                <a:ea typeface="Arial"/>
                <a:cs typeface="Arial"/>
                <a:sym typeface="Arial"/>
              </a:rPr>
              <a:t> Reviews completed by Friday May 8</a:t>
            </a:r>
            <a:r>
              <a:rPr lang="en-US" sz="1100" b="1" i="0" u="none" strike="noStrike" cap="none" baseline="30000" dirty="0">
                <a:solidFill>
                  <a:srgbClr val="000000"/>
                </a:solidFill>
                <a:effectLst/>
                <a:latin typeface="Arial"/>
                <a:ea typeface="Arial"/>
                <a:cs typeface="Arial"/>
                <a:sym typeface="Arial"/>
              </a:rPr>
              <a:t>th</a:t>
            </a:r>
            <a:r>
              <a:rPr lang="en-US" sz="1100" b="1"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a:t>
            </a:r>
          </a:p>
          <a:p>
            <a:pPr rtl="0" fontAlgn="base"/>
            <a:r>
              <a:rPr lang="en-US" sz="1100" b="0" i="0" u="none" strike="noStrike" cap="none" dirty="0">
                <a:solidFill>
                  <a:srgbClr val="000000"/>
                </a:solidFill>
                <a:effectLst/>
                <a:latin typeface="Arial"/>
                <a:ea typeface="Arial"/>
                <a:cs typeface="Arial"/>
                <a:sym typeface="Arial"/>
              </a:rPr>
              <a:t>8-10 projects will be chosen by the advisory board, through an external review process. </a:t>
            </a:r>
          </a:p>
          <a:p>
            <a:pPr rtl="0" fontAlgn="base"/>
            <a:r>
              <a:rPr lang="en-US" sz="1100" b="0" i="0" u="none" strike="noStrike" cap="none" dirty="0">
                <a:solidFill>
                  <a:srgbClr val="000000"/>
                </a:solidFill>
                <a:effectLst/>
                <a:latin typeface="Arial"/>
                <a:ea typeface="Arial"/>
                <a:cs typeface="Arial"/>
                <a:sym typeface="Arial"/>
              </a:rPr>
              <a:t>Other projects can still receive technical assistance to strengthen their project for other grant opportunities</a:t>
            </a:r>
          </a:p>
          <a:p>
            <a:endParaRPr lang="en-US" dirty="0"/>
          </a:p>
        </p:txBody>
      </p:sp>
    </p:spTree>
    <p:extLst>
      <p:ext uri="{BB962C8B-B14F-4D97-AF65-F5344CB8AC3E}">
        <p14:creationId xmlns:p14="http://schemas.microsoft.com/office/powerpoint/2010/main" val="327295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Throughout the grant period Technical Assistance will be offered in various ways.</a:t>
            </a:r>
          </a:p>
          <a:p>
            <a:pPr marL="171450" lvl="0" indent="-171450" algn="l" rtl="0">
              <a:spcBef>
                <a:spcPts val="0"/>
              </a:spcBef>
              <a:spcAft>
                <a:spcPts val="0"/>
              </a:spcAft>
            </a:pPr>
            <a:r>
              <a:rPr lang="en-US" dirty="0"/>
              <a:t>Webinars</a:t>
            </a:r>
          </a:p>
          <a:p>
            <a:pPr marL="171450" lvl="0" indent="-171450" algn="l" rtl="0">
              <a:spcBef>
                <a:spcPts val="0"/>
              </a:spcBef>
              <a:spcAft>
                <a:spcPts val="0"/>
              </a:spcAft>
            </a:pPr>
            <a:r>
              <a:rPr lang="en-US" dirty="0"/>
              <a:t>Office hours </a:t>
            </a:r>
          </a:p>
          <a:p>
            <a:pPr marL="171450" lvl="0" indent="-171450" algn="l" rtl="0">
              <a:spcBef>
                <a:spcPts val="0"/>
              </a:spcBef>
              <a:spcAft>
                <a:spcPts val="0"/>
              </a:spcAft>
            </a:pPr>
            <a:r>
              <a:rPr lang="en-US" dirty="0"/>
              <a:t>FAQ’s</a:t>
            </a:r>
          </a:p>
          <a:p>
            <a:pPr marL="171450" lvl="0" indent="-171450" algn="l" rtl="0">
              <a:spcBef>
                <a:spcPts val="0"/>
              </a:spcBef>
              <a:spcAft>
                <a:spcPts val="0"/>
              </a:spcAft>
            </a:pPr>
            <a:r>
              <a:rPr lang="en-US" dirty="0"/>
              <a:t>Website:  Ctbuildschildcare@lisc.org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Through Women’s Business Development Center </a:t>
            </a:r>
            <a:endParaRPr dirty="0"/>
          </a:p>
        </p:txBody>
      </p:sp>
      <p:sp>
        <p:nvSpPr>
          <p:cNvPr id="284" name="Google Shape;284;p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84" name="Google Shape;284;p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indent="0">
              <a:buNone/>
            </a:pPr>
            <a:r>
              <a:rPr lang="en-US" dirty="0"/>
              <a:t>We have time to take some questions.  All responses and other FAQ's will be posted on the website.</a:t>
            </a:r>
          </a:p>
          <a:p>
            <a:pPr marL="0" indent="0">
              <a:buNone/>
            </a:pPr>
            <a:endParaRPr lang="en-US" dirty="0"/>
          </a:p>
          <a:p>
            <a:pPr marL="0" indent="0">
              <a:buNone/>
            </a:pPr>
            <a:endParaRPr lang="en-US" dirty="0"/>
          </a:p>
          <a:p>
            <a:pPr marL="0" indent="0">
              <a:buNone/>
            </a:pPr>
            <a:endParaRPr lang="en-US" dirty="0"/>
          </a:p>
          <a:p>
            <a:pPr marL="0" indent="0">
              <a:buNone/>
            </a:pPr>
            <a:r>
              <a:rPr lang="en-US" dirty="0"/>
              <a:t>Thank you , please check the website for more information and feel free to reach out  with any additional questions to </a:t>
            </a:r>
            <a:r>
              <a:rPr lang="en-US" dirty="0">
                <a:hlinkClick r:id="rId3"/>
              </a:rPr>
              <a:t>OECfund@lisc.org</a:t>
            </a:r>
            <a:r>
              <a:rPr lang="en-US" dirty="0"/>
              <a:t> </a:t>
            </a:r>
            <a:endParaRPr/>
          </a:p>
        </p:txBody>
      </p:sp>
      <p:sp>
        <p:nvSpPr>
          <p:cNvPr id="309" name="Google Shape;309;p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7" name="Google Shape;187;p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9" name="Google Shape;199;p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LISC stands for Local Initiatives Support Corporation.  We are a national, non-profit Community Development Financial Institution- </a:t>
            </a:r>
          </a:p>
          <a:p>
            <a:pPr marL="0" lvl="0" indent="0" algn="l" rtl="0">
              <a:spcBef>
                <a:spcPts val="0"/>
              </a:spcBef>
              <a:spcAft>
                <a:spcPts val="0"/>
              </a:spcAft>
              <a:buNone/>
            </a:pPr>
            <a:r>
              <a:rPr lang="en-US" dirty="0"/>
              <a:t>basically we operate as a bank, providing loans and facilitating the distribution of grants throughout the country.</a:t>
            </a:r>
            <a:endParaRPr dirty="0"/>
          </a:p>
        </p:txBody>
      </p:sp>
      <p:sp>
        <p:nvSpPr>
          <p:cNvPr id="54" name="Google Shape;54;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3588"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E1B3C5-DE2B-594F-9DB9-5BA4C5BB97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02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Our team includes Liz Fraser and Maxiel Sanchez who oversee the program development and management of the early childhood grant program. Kadeem McKoy provides technical support to the applicants and grantees we work with, and to the LISC team.</a:t>
            </a:r>
            <a:endParaRPr dirty="0"/>
          </a:p>
        </p:txBody>
      </p:sp>
      <p:sp>
        <p:nvSpPr>
          <p:cNvPr id="66" name="Google Shape;66;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a:t>
            </a: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new grant opportunity is funded through  </a:t>
            </a:r>
            <a:r>
              <a:rPr lang="en-US" sz="1100" b="0" i="0" u="none" strike="noStrike" cap="none" dirty="0">
                <a:solidFill>
                  <a:srgbClr val="000000"/>
                </a:solidFill>
                <a:effectLst/>
                <a:latin typeface="Arial"/>
                <a:ea typeface="Arial"/>
                <a:cs typeface="Arial"/>
                <a:sym typeface="Arial"/>
              </a:rPr>
              <a:t>State of Connecticut general obligation bonds</a:t>
            </a:r>
            <a:r>
              <a:rPr lang="en-US" dirty="0"/>
              <a:t>. </a:t>
            </a:r>
            <a:r>
              <a:rPr lang="en-US" sz="1100" dirty="0">
                <a:solidFill>
                  <a:srgbClr val="011223"/>
                </a:solidFill>
              </a:rPr>
              <a:t>$5.25 million dollars is available to distribute through grants.  </a:t>
            </a:r>
            <a:r>
              <a:rPr lang="en-US" sz="1100" b="1" dirty="0">
                <a:solidFill>
                  <a:srgbClr val="011223"/>
                </a:solidFill>
                <a:highlight>
                  <a:srgbClr val="FFFF00"/>
                </a:highlight>
              </a:rPr>
              <a:t>The program has a two-year timeline</a:t>
            </a:r>
            <a:r>
              <a:rPr lang="en-US" sz="1100" b="1" dirty="0">
                <a:solidFill>
                  <a:srgbClr val="011223"/>
                </a:solidFil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solidFill>
                <a:srgbClr val="011223"/>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 be clear, this grant opportunity is not funded by the  80. million dollars that will become available in the future, </a:t>
            </a:r>
            <a:r>
              <a:rPr lang="en-US" b="1" dirty="0"/>
              <a:t>but will help us to prepare for future funding.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p:txBody>
      </p:sp>
      <p:sp>
        <p:nvSpPr>
          <p:cNvPr id="84" name="Google Shape;84;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Grants will range between $250,000 and $1,000,000.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grant opportunity will fund 8-10 shovel ready grant projects..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Communities that are lacking infant and toddler capacity or are located in a preschool desert will have increased priority in the selection process.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grant round is not intended for quality improvements, health and safety violations, or for a project that will not increase capacity of existing program.  </a:t>
            </a:r>
          </a:p>
          <a:p>
            <a:pPr marL="12700" marR="915669" lvl="0" indent="0" algn="l" rtl="0">
              <a:lnSpc>
                <a:spcPct val="107722"/>
              </a:lnSpc>
              <a:spcBef>
                <a:spcPts val="1025"/>
              </a:spcBef>
              <a:spcAft>
                <a:spcPts val="0"/>
              </a:spcAft>
              <a:buNone/>
            </a:pPr>
            <a:endParaRPr lang="en-US" sz="1100" dirty="0">
              <a:solidFill>
                <a:srgbClr val="011223"/>
              </a:solidFill>
              <a:latin typeface="Libre Franklin"/>
              <a:ea typeface="Libre Franklin"/>
              <a:cs typeface="Libre Franklin"/>
              <a:sym typeface="Libre Franklin"/>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93" name="Google Shape;93;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Bonding funds must be managed differently than the ARPA funds, so there  will be some differences in this program, compared to the previous ARPA funded program.</a:t>
            </a:r>
          </a:p>
          <a:p>
            <a:pPr marL="12700" marR="915669" lvl="0" indent="0" algn="l" rtl="0">
              <a:lnSpc>
                <a:spcPct val="107722"/>
              </a:lnSpc>
              <a:spcBef>
                <a:spcPts val="1025"/>
              </a:spcBef>
              <a:spcAft>
                <a:spcPts val="0"/>
              </a:spcAft>
              <a:buNone/>
            </a:pPr>
            <a:endParaRPr lang="en-US" sz="1100" dirty="0">
              <a:solidFill>
                <a:srgbClr val="011223"/>
              </a:solidFill>
              <a:latin typeface="Libre Franklin"/>
              <a:ea typeface="Libre Franklin"/>
              <a:cs typeface="Libre Franklin"/>
              <a:sym typeface="Libre Franklin"/>
            </a:endParaRPr>
          </a:p>
          <a:p>
            <a:pPr marL="12700" marR="915669" lvl="0" indent="0" algn="l" rtl="0">
              <a:lnSpc>
                <a:spcPct val="107722"/>
              </a:lnSpc>
              <a:spcBef>
                <a:spcPts val="1025"/>
              </a:spcBef>
              <a:spcAft>
                <a:spcPts val="0"/>
              </a:spcAft>
              <a:buNone/>
            </a:pPr>
            <a:endParaRPr lang="en-US" sz="1100" dirty="0">
              <a:solidFill>
                <a:srgbClr val="011223"/>
              </a:solidFill>
              <a:latin typeface="Libre Franklin"/>
              <a:ea typeface="Libre Franklin"/>
              <a:cs typeface="Libre Franklin"/>
              <a:sym typeface="Libre Franklin"/>
            </a:endParaRPr>
          </a:p>
          <a:p>
            <a:pPr marL="12700" marR="915669" lvl="0" indent="0" algn="l" rtl="0">
              <a:lnSpc>
                <a:spcPct val="107722"/>
              </a:lnSpc>
              <a:spcBef>
                <a:spcPts val="1025"/>
              </a:spcBef>
              <a:spcAft>
                <a:spcPts val="0"/>
              </a:spcAft>
              <a:buNone/>
            </a:pPr>
            <a:r>
              <a:rPr lang="en-US" sz="1100" dirty="0">
                <a:solidFill>
                  <a:srgbClr val="011223"/>
                </a:solidFill>
                <a:latin typeface="Libre Franklin"/>
                <a:ea typeface="Libre Franklin"/>
                <a:cs typeface="Libre Franklin"/>
                <a:sym typeface="Libre Franklin"/>
              </a:rPr>
              <a:t> Bonding requirements include:</a:t>
            </a:r>
            <a:endParaRPr lang="en-US" sz="1100" dirty="0">
              <a:latin typeface="Libre Franklin"/>
              <a:ea typeface="Libre Franklin"/>
              <a:cs typeface="Libre Franklin"/>
              <a:sym typeface="Libre Franklin"/>
            </a:endParaRPr>
          </a:p>
          <a:p>
            <a:pPr marL="299085" lvl="0" indent="-280035" algn="l" rtl="0">
              <a:lnSpc>
                <a:spcPct val="100000"/>
              </a:lnSpc>
              <a:spcBef>
                <a:spcPts val="755"/>
              </a:spcBef>
              <a:spcAft>
                <a:spcPts val="0"/>
              </a:spcAft>
              <a:buClr>
                <a:srgbClr val="011223"/>
              </a:buClr>
              <a:buSzPts val="1700"/>
              <a:buFont typeface="Arial"/>
              <a:buChar char="•"/>
            </a:pPr>
            <a:r>
              <a:rPr lang="en-US" sz="1100" dirty="0">
                <a:solidFill>
                  <a:srgbClr val="011223"/>
                </a:solidFill>
                <a:latin typeface="Libre Franklin"/>
                <a:ea typeface="Libre Franklin"/>
                <a:cs typeface="Libre Franklin"/>
                <a:sym typeface="Libre Franklin"/>
              </a:rPr>
              <a:t>10-year liens on property for projects over $50,000.  The projects that will be eligible for this funding will all need to have a property lien, renters will need to discuss with their landlords. </a:t>
            </a:r>
            <a:endParaRPr lang="en-US" sz="1100" dirty="0">
              <a:latin typeface="Libre Franklin"/>
              <a:ea typeface="Libre Franklin"/>
              <a:cs typeface="Libre Franklin"/>
              <a:sym typeface="Libre Franklin"/>
            </a:endParaRPr>
          </a:p>
          <a:p>
            <a:pPr marL="299085" lvl="0" indent="-280035" algn="l" rtl="0">
              <a:lnSpc>
                <a:spcPct val="100000"/>
              </a:lnSpc>
              <a:spcBef>
                <a:spcPts val="795"/>
              </a:spcBef>
              <a:spcAft>
                <a:spcPts val="0"/>
              </a:spcAft>
              <a:buClr>
                <a:srgbClr val="011223"/>
              </a:buClr>
              <a:buSzPts val="1700"/>
              <a:buFont typeface="Arial"/>
              <a:buChar char="•"/>
            </a:pPr>
            <a:r>
              <a:rPr lang="en-US" sz="1100" dirty="0">
                <a:solidFill>
                  <a:srgbClr val="011223"/>
                </a:solidFill>
                <a:latin typeface="Libre Franklin"/>
                <a:ea typeface="Libre Franklin"/>
                <a:cs typeface="Libre Franklin"/>
                <a:sym typeface="Libre Franklin"/>
              </a:rPr>
              <a:t>Reimbursement payments/not beneficiary status.</a:t>
            </a:r>
            <a:endParaRPr lang="en-US" sz="1100" dirty="0">
              <a:latin typeface="Libre Franklin"/>
              <a:ea typeface="Libre Franklin"/>
              <a:cs typeface="Libre Franklin"/>
              <a:sym typeface="Libre Franklin"/>
            </a:endParaRPr>
          </a:p>
          <a:p>
            <a:pPr marL="299085" marR="395605" lvl="0" indent="-280669" algn="l" rtl="0">
              <a:lnSpc>
                <a:spcPct val="107722"/>
              </a:lnSpc>
              <a:spcBef>
                <a:spcPts val="1005"/>
              </a:spcBef>
              <a:spcAft>
                <a:spcPts val="0"/>
              </a:spcAft>
              <a:buClr>
                <a:srgbClr val="011223"/>
              </a:buClr>
              <a:buSzPts val="1700"/>
              <a:buFont typeface="Arial"/>
              <a:buChar char="•"/>
            </a:pPr>
            <a:r>
              <a:rPr lang="en-US" sz="1100" dirty="0">
                <a:solidFill>
                  <a:srgbClr val="011223"/>
                </a:solidFill>
                <a:latin typeface="Libre Franklin"/>
                <a:ea typeface="Libre Franklin"/>
                <a:cs typeface="Libre Franklin"/>
                <a:sym typeface="Libre Franklin"/>
              </a:rPr>
              <a:t>Construction monitoring to ensure all appropriate bonding requirements are being followed.</a:t>
            </a:r>
            <a:endParaRPr lang="en-US" dirty="0"/>
          </a:p>
          <a:p>
            <a:pPr marL="0" lvl="0" indent="0" algn="l" rtl="0">
              <a:spcBef>
                <a:spcPts val="0"/>
              </a:spcBef>
              <a:spcAft>
                <a:spcPts val="0"/>
              </a:spcAft>
              <a:buNone/>
            </a:pPr>
            <a:endParaRPr dirty="0"/>
          </a:p>
        </p:txBody>
      </p:sp>
      <p:sp>
        <p:nvSpPr>
          <p:cNvPr id="105" name="Google Shape;105;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fontScale="85000" lnSpcReduction="20000"/>
          </a:bodyPr>
          <a:lstStyle/>
          <a:p>
            <a:pPr marL="83820" lvl="0" indent="-95250" algn="l" rtl="0">
              <a:lnSpc>
                <a:spcPct val="100000"/>
              </a:lnSpc>
              <a:spcBef>
                <a:spcPts val="1010"/>
              </a:spcBef>
              <a:spcAft>
                <a:spcPts val="0"/>
              </a:spcAft>
              <a:buSzPts val="1500"/>
              <a:buFont typeface="Arial"/>
              <a:buChar char="•"/>
            </a:pPr>
            <a:r>
              <a:rPr lang="en-US" sz="1100" dirty="0">
                <a:latin typeface="Libre Franklin"/>
                <a:ea typeface="Libre Franklin"/>
                <a:cs typeface="Libre Franklin"/>
                <a:sym typeface="Libre Franklin"/>
              </a:rPr>
              <a:t>This is a State of Connecticut program and all sites must be located in Connecticut.</a:t>
            </a:r>
          </a:p>
          <a:p>
            <a:pPr marL="83820" lvl="0" indent="-95250" algn="l" rtl="0">
              <a:lnSpc>
                <a:spcPct val="100000"/>
              </a:lnSpc>
              <a:spcBef>
                <a:spcPts val="994"/>
              </a:spcBef>
              <a:spcAft>
                <a:spcPts val="0"/>
              </a:spcAft>
              <a:buSzPts val="1500"/>
              <a:buFont typeface="Arial"/>
              <a:buChar char="•"/>
            </a:pPr>
            <a:r>
              <a:rPr lang="en-US" sz="1100" dirty="0">
                <a:latin typeface="Libre Franklin"/>
                <a:ea typeface="Libre Franklin"/>
                <a:cs typeface="Libre Franklin"/>
                <a:sym typeface="Libre Franklin"/>
              </a:rPr>
              <a:t>This program prioritizes center-based projects.</a:t>
            </a:r>
          </a:p>
          <a:p>
            <a:pPr marL="83820" lvl="0" indent="-95250" algn="l" rtl="0">
              <a:lnSpc>
                <a:spcPct val="100000"/>
              </a:lnSpc>
              <a:spcBef>
                <a:spcPts val="994"/>
              </a:spcBef>
              <a:spcAft>
                <a:spcPts val="0"/>
              </a:spcAft>
              <a:buSzPts val="1500"/>
              <a:buFont typeface="Arial"/>
              <a:buChar char="•"/>
            </a:pPr>
            <a:endParaRPr lang="en-US" sz="1100" dirty="0">
              <a:latin typeface="Libre Franklin"/>
              <a:ea typeface="Libre Franklin"/>
              <a:cs typeface="Libre Franklin"/>
              <a:sym typeface="Libre Franklin"/>
            </a:endParaRPr>
          </a:p>
          <a:p>
            <a:pPr marL="83820" lvl="0" indent="-95250" algn="l" rtl="0">
              <a:lnSpc>
                <a:spcPct val="100000"/>
              </a:lnSpc>
              <a:spcBef>
                <a:spcPts val="994"/>
              </a:spcBef>
              <a:spcAft>
                <a:spcPts val="0"/>
              </a:spcAft>
              <a:buSzPts val="1500"/>
              <a:buFont typeface="Arial"/>
              <a:buChar char="•"/>
            </a:pPr>
            <a:r>
              <a:rPr lang="en-US" sz="1100" dirty="0">
                <a:latin typeface="Libre Franklin"/>
                <a:ea typeface="Libre Franklin"/>
                <a:cs typeface="Libre Franklin"/>
                <a:sym typeface="Libre Franklin"/>
              </a:rPr>
              <a:t>The program and potential slots will prioritize low or moderate income families, using such measures as Care4KidsEligible or ALICE family ( Asset limited, Income, Constrained, Employed) United way of CT has information available on their website </a:t>
            </a:r>
          </a:p>
          <a:p>
            <a:pPr marL="12700" marR="64135" lvl="0" indent="-95250" algn="l" rtl="0">
              <a:lnSpc>
                <a:spcPct val="100000"/>
              </a:lnSpc>
              <a:spcBef>
                <a:spcPts val="994"/>
              </a:spcBef>
              <a:spcAft>
                <a:spcPts val="0"/>
              </a:spcAft>
              <a:buSzPts val="1500"/>
              <a:buFont typeface="Arial"/>
              <a:buChar char="•"/>
            </a:pPr>
            <a:r>
              <a:rPr lang="en-US" sz="1100" dirty="0">
                <a:latin typeface="Libre Franklin"/>
                <a:ea typeface="Libre Franklin"/>
                <a:cs typeface="Libre Franklin"/>
                <a:sym typeface="Libre Franklin"/>
              </a:rPr>
              <a:t> Projects must have a “program  operator” in place, a provider who operates, or will operate, in the program as the Director or CEO,	.</a:t>
            </a:r>
          </a:p>
          <a:p>
            <a:pPr marL="12700" marR="1021714" lvl="0" indent="-95250" algn="l" rtl="0">
              <a:lnSpc>
                <a:spcPct val="100000"/>
              </a:lnSpc>
              <a:spcBef>
                <a:spcPts val="994"/>
              </a:spcBef>
              <a:spcAft>
                <a:spcPts val="0"/>
              </a:spcAft>
              <a:buSzPts val="1500"/>
              <a:buFont typeface="Arial"/>
              <a:buChar char="•"/>
            </a:pPr>
            <a:r>
              <a:rPr lang="en-US" sz="1100" dirty="0">
                <a:latin typeface="Libre Franklin"/>
                <a:ea typeface="Libre Franklin"/>
                <a:cs typeface="Libre Franklin"/>
                <a:sym typeface="Libre Franklin"/>
              </a:rPr>
              <a:t>The operator must be in good standing with the State of Connecticut and with the CT Office of Early Child Care Licensing Department.</a:t>
            </a:r>
          </a:p>
          <a:p>
            <a:pPr marL="0" lvl="0" indent="0" algn="l" rtl="0">
              <a:spcBef>
                <a:spcPts val="0"/>
              </a:spcBef>
              <a:spcAft>
                <a:spcPts val="0"/>
              </a:spcAft>
              <a:buNone/>
            </a:pPr>
            <a:endParaRPr dirty="0"/>
          </a:p>
        </p:txBody>
      </p:sp>
      <p:sp>
        <p:nvSpPr>
          <p:cNvPr id="128" name="Google Shape;128;p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Owning the property,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Leasing the property with a long-term lease in place (with ability to renew for minimum of 10 years.)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property is donated space for at least a 10 year time span.</a:t>
            </a:r>
            <a:endParaRPr dirty="0"/>
          </a:p>
        </p:txBody>
      </p:sp>
      <p:sp>
        <p:nvSpPr>
          <p:cNvPr id="176" name="Google Shape;176;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12700" marR="5080" lvl="0" indent="0" algn="l" rtl="0">
              <a:lnSpc>
                <a:spcPct val="100000"/>
              </a:lnSpc>
              <a:spcBef>
                <a:spcPts val="915"/>
              </a:spcBef>
              <a:spcAft>
                <a:spcPts val="0"/>
              </a:spcAft>
              <a:buNone/>
            </a:pPr>
            <a:r>
              <a:rPr lang="en-US" sz="1100" dirty="0">
                <a:solidFill>
                  <a:srgbClr val="011223"/>
                </a:solidFill>
                <a:latin typeface="Libre Franklin"/>
                <a:ea typeface="Libre Franklin"/>
                <a:cs typeface="Libre Franklin"/>
                <a:sym typeface="Libre Franklin"/>
              </a:rPr>
              <a:t>Besides site Control, All preliminary site planning, architectural design, permitting, and zoning requirements must be in progress before receiving a grant.</a:t>
            </a:r>
            <a:endParaRPr lang="en-US" sz="1100" dirty="0">
              <a:latin typeface="Libre Franklin"/>
              <a:ea typeface="Libre Franklin"/>
              <a:cs typeface="Libre Franklin"/>
              <a:sym typeface="Libre Franklin"/>
            </a:endParaRPr>
          </a:p>
        </p:txBody>
      </p:sp>
      <p:sp>
        <p:nvSpPr>
          <p:cNvPr id="163" name="Google Shape;163;p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459740" y="578486"/>
            <a:ext cx="9286240" cy="5137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5"/>
          <p:cNvSpPr txBox="1">
            <a:spLocks noGrp="1"/>
          </p:cNvSpPr>
          <p:nvPr>
            <p:ph type="body" idx="1"/>
          </p:nvPr>
        </p:nvSpPr>
        <p:spPr>
          <a:xfrm>
            <a:off x="459738" y="2121130"/>
            <a:ext cx="5168265" cy="277495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800" b="0" i="0">
                <a:solidFill>
                  <a:schemeClr val="dk1"/>
                </a:solidFill>
                <a:latin typeface="Libre Franklin"/>
                <a:ea typeface="Libre Franklin"/>
                <a:cs typeface="Libre Franklin"/>
                <a:sym typeface="Libre Franklin"/>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 name="Google Shape;16;p2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lvl1pPr marL="38100" lvl="0" indent="0">
              <a:lnSpc>
                <a:spcPct val="103333"/>
              </a:lnSpc>
              <a:spcBef>
                <a:spcPts val="0"/>
              </a:spcBef>
              <a:buNone/>
              <a:defRPr sz="1200" b="0" i="0">
                <a:solidFill>
                  <a:srgbClr val="2DB0D1"/>
                </a:solidFill>
                <a:latin typeface="Calibri"/>
                <a:ea typeface="Calibri"/>
                <a:cs typeface="Calibri"/>
                <a:sym typeface="Calibri"/>
              </a:defRPr>
            </a:lvl1pPr>
            <a:lvl2pPr marL="38100" lvl="1" indent="0">
              <a:lnSpc>
                <a:spcPct val="103333"/>
              </a:lnSpc>
              <a:spcBef>
                <a:spcPts val="0"/>
              </a:spcBef>
              <a:buNone/>
              <a:defRPr sz="1200" b="0" i="0">
                <a:solidFill>
                  <a:srgbClr val="2DB0D1"/>
                </a:solidFill>
                <a:latin typeface="Calibri"/>
                <a:ea typeface="Calibri"/>
                <a:cs typeface="Calibri"/>
                <a:sym typeface="Calibri"/>
              </a:defRPr>
            </a:lvl2pPr>
            <a:lvl3pPr marL="38100" lvl="2" indent="0">
              <a:lnSpc>
                <a:spcPct val="103333"/>
              </a:lnSpc>
              <a:spcBef>
                <a:spcPts val="0"/>
              </a:spcBef>
              <a:buNone/>
              <a:defRPr sz="1200" b="0" i="0">
                <a:solidFill>
                  <a:srgbClr val="2DB0D1"/>
                </a:solidFill>
                <a:latin typeface="Calibri"/>
                <a:ea typeface="Calibri"/>
                <a:cs typeface="Calibri"/>
                <a:sym typeface="Calibri"/>
              </a:defRPr>
            </a:lvl3pPr>
            <a:lvl4pPr marL="38100" lvl="3" indent="0">
              <a:lnSpc>
                <a:spcPct val="103333"/>
              </a:lnSpc>
              <a:spcBef>
                <a:spcPts val="0"/>
              </a:spcBef>
              <a:buNone/>
              <a:defRPr sz="1200" b="0" i="0">
                <a:solidFill>
                  <a:srgbClr val="2DB0D1"/>
                </a:solidFill>
                <a:latin typeface="Calibri"/>
                <a:ea typeface="Calibri"/>
                <a:cs typeface="Calibri"/>
                <a:sym typeface="Calibri"/>
              </a:defRPr>
            </a:lvl4pPr>
            <a:lvl5pPr marL="38100" lvl="4" indent="0">
              <a:lnSpc>
                <a:spcPct val="103333"/>
              </a:lnSpc>
              <a:spcBef>
                <a:spcPts val="0"/>
              </a:spcBef>
              <a:buNone/>
              <a:defRPr sz="1200" b="0" i="0">
                <a:solidFill>
                  <a:srgbClr val="2DB0D1"/>
                </a:solidFill>
                <a:latin typeface="Calibri"/>
                <a:ea typeface="Calibri"/>
                <a:cs typeface="Calibri"/>
                <a:sym typeface="Calibri"/>
              </a:defRPr>
            </a:lvl5pPr>
            <a:lvl6pPr marL="38100" lvl="5" indent="0">
              <a:lnSpc>
                <a:spcPct val="103333"/>
              </a:lnSpc>
              <a:spcBef>
                <a:spcPts val="0"/>
              </a:spcBef>
              <a:buNone/>
              <a:defRPr sz="1200" b="0" i="0">
                <a:solidFill>
                  <a:srgbClr val="2DB0D1"/>
                </a:solidFill>
                <a:latin typeface="Calibri"/>
                <a:ea typeface="Calibri"/>
                <a:cs typeface="Calibri"/>
                <a:sym typeface="Calibri"/>
              </a:defRPr>
            </a:lvl6pPr>
            <a:lvl7pPr marL="38100" lvl="6" indent="0">
              <a:lnSpc>
                <a:spcPct val="103333"/>
              </a:lnSpc>
              <a:spcBef>
                <a:spcPts val="0"/>
              </a:spcBef>
              <a:buNone/>
              <a:defRPr sz="1200" b="0" i="0">
                <a:solidFill>
                  <a:srgbClr val="2DB0D1"/>
                </a:solidFill>
                <a:latin typeface="Calibri"/>
                <a:ea typeface="Calibri"/>
                <a:cs typeface="Calibri"/>
                <a:sym typeface="Calibri"/>
              </a:defRPr>
            </a:lvl7pPr>
            <a:lvl8pPr marL="38100" lvl="7" indent="0">
              <a:lnSpc>
                <a:spcPct val="103333"/>
              </a:lnSpc>
              <a:spcBef>
                <a:spcPts val="0"/>
              </a:spcBef>
              <a:buNone/>
              <a:defRPr sz="1200" b="0" i="0">
                <a:solidFill>
                  <a:srgbClr val="2DB0D1"/>
                </a:solidFill>
                <a:latin typeface="Calibri"/>
                <a:ea typeface="Calibri"/>
                <a:cs typeface="Calibri"/>
                <a:sym typeface="Calibri"/>
              </a:defRPr>
            </a:lvl8pPr>
            <a:lvl9pPr marL="38100" lvl="8" indent="0">
              <a:lnSpc>
                <a:spcPct val="103333"/>
              </a:lnSpc>
              <a:spcBef>
                <a:spcPts val="0"/>
              </a:spcBef>
              <a:buNone/>
              <a:defRPr sz="1200" b="0" i="0">
                <a:solidFill>
                  <a:srgbClr val="2DB0D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459740" y="578487"/>
            <a:ext cx="9286240"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9"/>
          <p:cNvSpPr txBox="1">
            <a:spLocks noGrp="1"/>
          </p:cNvSpPr>
          <p:nvPr>
            <p:ph type="body" idx="1"/>
          </p:nvPr>
        </p:nvSpPr>
        <p:spPr>
          <a:xfrm>
            <a:off x="609600" y="1577341"/>
            <a:ext cx="5303520" cy="276999"/>
          </a:xfrm>
          <a:prstGeom prst="rect">
            <a:avLst/>
          </a:prstGeom>
          <a:noFill/>
          <a:ln>
            <a:noFill/>
          </a:ln>
        </p:spPr>
        <p:txBody>
          <a:bodyPr spcFirstLastPara="1" wrap="square" lIns="0" tIns="0" rIns="0" bIns="0" anchor="t" anchorCtr="0">
            <a:spAutoFit/>
          </a:bodyPr>
          <a:lstStyle>
            <a:lvl1pPr marL="457189" lvl="0" indent="-228594" algn="l">
              <a:spcBef>
                <a:spcPts val="0"/>
              </a:spcBef>
              <a:spcAft>
                <a:spcPts val="0"/>
              </a:spcAft>
              <a:buSzPts val="1400"/>
              <a:buNone/>
              <a:defRPr/>
            </a:lvl1pPr>
            <a:lvl2pPr marL="914377" lvl="1" indent="-228594" algn="l">
              <a:spcBef>
                <a:spcPts val="0"/>
              </a:spcBef>
              <a:spcAft>
                <a:spcPts val="0"/>
              </a:spcAft>
              <a:buSzPts val="1400"/>
              <a:buNone/>
              <a:defRPr/>
            </a:lvl2pPr>
            <a:lvl3pPr marL="1371566" lvl="2" indent="-228594" algn="l">
              <a:spcBef>
                <a:spcPts val="0"/>
              </a:spcBef>
              <a:spcAft>
                <a:spcPts val="0"/>
              </a:spcAft>
              <a:buSzPts val="1400"/>
              <a:buNone/>
              <a:defRPr/>
            </a:lvl3pPr>
            <a:lvl4pPr marL="1828754" lvl="3" indent="-228594" algn="l">
              <a:spcBef>
                <a:spcPts val="0"/>
              </a:spcBef>
              <a:spcAft>
                <a:spcPts val="0"/>
              </a:spcAft>
              <a:buSzPts val="1400"/>
              <a:buNone/>
              <a:defRPr/>
            </a:lvl4pPr>
            <a:lvl5pPr marL="2285943" lvl="4" indent="-228594" algn="l">
              <a:spcBef>
                <a:spcPts val="0"/>
              </a:spcBef>
              <a:spcAft>
                <a:spcPts val="0"/>
              </a:spcAft>
              <a:buSzPts val="1400"/>
              <a:buNone/>
              <a:defRPr/>
            </a:lvl5pPr>
            <a:lvl6pPr marL="2743131" lvl="5" indent="-228594" algn="l">
              <a:spcBef>
                <a:spcPts val="0"/>
              </a:spcBef>
              <a:spcAft>
                <a:spcPts val="0"/>
              </a:spcAft>
              <a:buSzPts val="1400"/>
              <a:buNone/>
              <a:defRPr/>
            </a:lvl6pPr>
            <a:lvl7pPr marL="3200320" lvl="6" indent="-228594" algn="l">
              <a:spcBef>
                <a:spcPts val="0"/>
              </a:spcBef>
              <a:spcAft>
                <a:spcPts val="0"/>
              </a:spcAft>
              <a:buSzPts val="1400"/>
              <a:buNone/>
              <a:defRPr/>
            </a:lvl7pPr>
            <a:lvl8pPr marL="3657509" lvl="7" indent="-228594" algn="l">
              <a:spcBef>
                <a:spcPts val="0"/>
              </a:spcBef>
              <a:spcAft>
                <a:spcPts val="0"/>
              </a:spcAft>
              <a:buSzPts val="1400"/>
              <a:buNone/>
              <a:defRPr/>
            </a:lvl8pPr>
            <a:lvl9pPr marL="4114697" lvl="8" indent="-228594" algn="l">
              <a:spcBef>
                <a:spcPts val="0"/>
              </a:spcBef>
              <a:spcAft>
                <a:spcPts val="0"/>
              </a:spcAft>
              <a:buSzPts val="1400"/>
              <a:buNone/>
              <a:defRPr/>
            </a:lvl9pPr>
          </a:lstStyle>
          <a:p>
            <a:endParaRPr/>
          </a:p>
        </p:txBody>
      </p:sp>
      <p:sp>
        <p:nvSpPr>
          <p:cNvPr id="38" name="Google Shape;38;p29"/>
          <p:cNvSpPr txBox="1">
            <a:spLocks noGrp="1"/>
          </p:cNvSpPr>
          <p:nvPr>
            <p:ph type="body" idx="2"/>
          </p:nvPr>
        </p:nvSpPr>
        <p:spPr>
          <a:xfrm>
            <a:off x="6278880" y="1577341"/>
            <a:ext cx="5303520" cy="276999"/>
          </a:xfrm>
          <a:prstGeom prst="rect">
            <a:avLst/>
          </a:prstGeom>
          <a:noFill/>
          <a:ln>
            <a:noFill/>
          </a:ln>
        </p:spPr>
        <p:txBody>
          <a:bodyPr spcFirstLastPara="1" wrap="square" lIns="0" tIns="0" rIns="0" bIns="0" anchor="t" anchorCtr="0">
            <a:spAutoFit/>
          </a:bodyPr>
          <a:lstStyle>
            <a:lvl1pPr marL="457189" lvl="0" indent="-228594" algn="l">
              <a:spcBef>
                <a:spcPts val="0"/>
              </a:spcBef>
              <a:spcAft>
                <a:spcPts val="0"/>
              </a:spcAft>
              <a:buSzPts val="1400"/>
              <a:buNone/>
              <a:defRPr/>
            </a:lvl1pPr>
            <a:lvl2pPr marL="914377" lvl="1" indent="-228594" algn="l">
              <a:spcBef>
                <a:spcPts val="0"/>
              </a:spcBef>
              <a:spcAft>
                <a:spcPts val="0"/>
              </a:spcAft>
              <a:buSzPts val="1400"/>
              <a:buNone/>
              <a:defRPr/>
            </a:lvl2pPr>
            <a:lvl3pPr marL="1371566" lvl="2" indent="-228594" algn="l">
              <a:spcBef>
                <a:spcPts val="0"/>
              </a:spcBef>
              <a:spcAft>
                <a:spcPts val="0"/>
              </a:spcAft>
              <a:buSzPts val="1400"/>
              <a:buNone/>
              <a:defRPr/>
            </a:lvl3pPr>
            <a:lvl4pPr marL="1828754" lvl="3" indent="-228594" algn="l">
              <a:spcBef>
                <a:spcPts val="0"/>
              </a:spcBef>
              <a:spcAft>
                <a:spcPts val="0"/>
              </a:spcAft>
              <a:buSzPts val="1400"/>
              <a:buNone/>
              <a:defRPr/>
            </a:lvl4pPr>
            <a:lvl5pPr marL="2285943" lvl="4" indent="-228594" algn="l">
              <a:spcBef>
                <a:spcPts val="0"/>
              </a:spcBef>
              <a:spcAft>
                <a:spcPts val="0"/>
              </a:spcAft>
              <a:buSzPts val="1400"/>
              <a:buNone/>
              <a:defRPr/>
            </a:lvl5pPr>
            <a:lvl6pPr marL="2743131" lvl="5" indent="-228594" algn="l">
              <a:spcBef>
                <a:spcPts val="0"/>
              </a:spcBef>
              <a:spcAft>
                <a:spcPts val="0"/>
              </a:spcAft>
              <a:buSzPts val="1400"/>
              <a:buNone/>
              <a:defRPr/>
            </a:lvl6pPr>
            <a:lvl7pPr marL="3200320" lvl="6" indent="-228594" algn="l">
              <a:spcBef>
                <a:spcPts val="0"/>
              </a:spcBef>
              <a:spcAft>
                <a:spcPts val="0"/>
              </a:spcAft>
              <a:buSzPts val="1400"/>
              <a:buNone/>
              <a:defRPr/>
            </a:lvl7pPr>
            <a:lvl8pPr marL="3657509" lvl="7" indent="-228594" algn="l">
              <a:spcBef>
                <a:spcPts val="0"/>
              </a:spcBef>
              <a:spcAft>
                <a:spcPts val="0"/>
              </a:spcAft>
              <a:buSzPts val="1400"/>
              <a:buNone/>
              <a:defRPr/>
            </a:lvl8pPr>
            <a:lvl9pPr marL="4114697" lvl="8" indent="-228594" algn="l">
              <a:spcBef>
                <a:spcPts val="0"/>
              </a:spcBef>
              <a:spcAft>
                <a:spcPts val="0"/>
              </a:spcAft>
              <a:buSzPts val="1400"/>
              <a:buNone/>
              <a:defRPr/>
            </a:lvl9pPr>
          </a:lstStyle>
          <a:p>
            <a:endParaRPr/>
          </a:p>
        </p:txBody>
      </p:sp>
      <p:sp>
        <p:nvSpPr>
          <p:cNvPr id="39" name="Google Shape;39;p29"/>
          <p:cNvSpPr txBox="1">
            <a:spLocks noGrp="1"/>
          </p:cNvSpPr>
          <p:nvPr>
            <p:ph type="ftr" idx="11"/>
          </p:nvPr>
        </p:nvSpPr>
        <p:spPr>
          <a:xfrm>
            <a:off x="4145280" y="6377941"/>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dt" idx="10"/>
          </p:nvPr>
        </p:nvSpPr>
        <p:spPr>
          <a:xfrm>
            <a:off x="609600" y="6377941"/>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9"/>
          <p:cNvSpPr txBox="1">
            <a:spLocks noGrp="1"/>
          </p:cNvSpPr>
          <p:nvPr>
            <p:ph type="sldNum" idx="12"/>
          </p:nvPr>
        </p:nvSpPr>
        <p:spPr>
          <a:xfrm>
            <a:off x="11459895" y="6442863"/>
            <a:ext cx="206375" cy="380447"/>
          </a:xfrm>
          <a:prstGeom prst="rect">
            <a:avLst/>
          </a:prstGeom>
          <a:noFill/>
          <a:ln>
            <a:noFill/>
          </a:ln>
        </p:spPr>
        <p:txBody>
          <a:bodyPr spcFirstLastPara="1" wrap="square" lIns="0" tIns="0" rIns="0" bIns="0" anchor="t" anchorCtr="0">
            <a:spAutoFit/>
          </a:bodyPr>
          <a:lstStyle>
            <a:lvl1pPr marL="38099" lvl="0" indent="0">
              <a:lnSpc>
                <a:spcPct val="103333"/>
              </a:lnSpc>
              <a:spcBef>
                <a:spcPts val="0"/>
              </a:spcBef>
              <a:buNone/>
              <a:defRPr sz="1200" b="0" i="0">
                <a:solidFill>
                  <a:srgbClr val="2DB0D1"/>
                </a:solidFill>
                <a:latin typeface="Calibri"/>
                <a:ea typeface="Calibri"/>
                <a:cs typeface="Calibri"/>
                <a:sym typeface="Calibri"/>
              </a:defRPr>
            </a:lvl1pPr>
            <a:lvl2pPr marL="38099" lvl="1" indent="0">
              <a:lnSpc>
                <a:spcPct val="103333"/>
              </a:lnSpc>
              <a:spcBef>
                <a:spcPts val="0"/>
              </a:spcBef>
              <a:buNone/>
              <a:defRPr sz="1200" b="0" i="0">
                <a:solidFill>
                  <a:srgbClr val="2DB0D1"/>
                </a:solidFill>
                <a:latin typeface="Calibri"/>
                <a:ea typeface="Calibri"/>
                <a:cs typeface="Calibri"/>
                <a:sym typeface="Calibri"/>
              </a:defRPr>
            </a:lvl2pPr>
            <a:lvl3pPr marL="38099" lvl="2" indent="0">
              <a:lnSpc>
                <a:spcPct val="103333"/>
              </a:lnSpc>
              <a:spcBef>
                <a:spcPts val="0"/>
              </a:spcBef>
              <a:buNone/>
              <a:defRPr sz="1200" b="0" i="0">
                <a:solidFill>
                  <a:srgbClr val="2DB0D1"/>
                </a:solidFill>
                <a:latin typeface="Calibri"/>
                <a:ea typeface="Calibri"/>
                <a:cs typeface="Calibri"/>
                <a:sym typeface="Calibri"/>
              </a:defRPr>
            </a:lvl3pPr>
            <a:lvl4pPr marL="38099" lvl="3" indent="0">
              <a:lnSpc>
                <a:spcPct val="103333"/>
              </a:lnSpc>
              <a:spcBef>
                <a:spcPts val="0"/>
              </a:spcBef>
              <a:buNone/>
              <a:defRPr sz="1200" b="0" i="0">
                <a:solidFill>
                  <a:srgbClr val="2DB0D1"/>
                </a:solidFill>
                <a:latin typeface="Calibri"/>
                <a:ea typeface="Calibri"/>
                <a:cs typeface="Calibri"/>
                <a:sym typeface="Calibri"/>
              </a:defRPr>
            </a:lvl4pPr>
            <a:lvl5pPr marL="38099" lvl="4" indent="0">
              <a:lnSpc>
                <a:spcPct val="103333"/>
              </a:lnSpc>
              <a:spcBef>
                <a:spcPts val="0"/>
              </a:spcBef>
              <a:buNone/>
              <a:defRPr sz="1200" b="0" i="0">
                <a:solidFill>
                  <a:srgbClr val="2DB0D1"/>
                </a:solidFill>
                <a:latin typeface="Calibri"/>
                <a:ea typeface="Calibri"/>
                <a:cs typeface="Calibri"/>
                <a:sym typeface="Calibri"/>
              </a:defRPr>
            </a:lvl5pPr>
            <a:lvl6pPr marL="38099" lvl="5" indent="0">
              <a:lnSpc>
                <a:spcPct val="103333"/>
              </a:lnSpc>
              <a:spcBef>
                <a:spcPts val="0"/>
              </a:spcBef>
              <a:buNone/>
              <a:defRPr sz="1200" b="0" i="0">
                <a:solidFill>
                  <a:srgbClr val="2DB0D1"/>
                </a:solidFill>
                <a:latin typeface="Calibri"/>
                <a:ea typeface="Calibri"/>
                <a:cs typeface="Calibri"/>
                <a:sym typeface="Calibri"/>
              </a:defRPr>
            </a:lvl6pPr>
            <a:lvl7pPr marL="38099" lvl="6" indent="0">
              <a:lnSpc>
                <a:spcPct val="103333"/>
              </a:lnSpc>
              <a:spcBef>
                <a:spcPts val="0"/>
              </a:spcBef>
              <a:buNone/>
              <a:defRPr sz="1200" b="0" i="0">
                <a:solidFill>
                  <a:srgbClr val="2DB0D1"/>
                </a:solidFill>
                <a:latin typeface="Calibri"/>
                <a:ea typeface="Calibri"/>
                <a:cs typeface="Calibri"/>
                <a:sym typeface="Calibri"/>
              </a:defRPr>
            </a:lvl7pPr>
            <a:lvl8pPr marL="38099" lvl="7" indent="0">
              <a:lnSpc>
                <a:spcPct val="103333"/>
              </a:lnSpc>
              <a:spcBef>
                <a:spcPts val="0"/>
              </a:spcBef>
              <a:buNone/>
              <a:defRPr sz="1200" b="0" i="0">
                <a:solidFill>
                  <a:srgbClr val="2DB0D1"/>
                </a:solidFill>
                <a:latin typeface="Calibri"/>
                <a:ea typeface="Calibri"/>
                <a:cs typeface="Calibri"/>
                <a:sym typeface="Calibri"/>
              </a:defRPr>
            </a:lvl8pPr>
            <a:lvl9pPr marL="38099" lvl="8" indent="0">
              <a:lnSpc>
                <a:spcPct val="103333"/>
              </a:lnSpc>
              <a:spcBef>
                <a:spcPts val="0"/>
              </a:spcBef>
              <a:buNone/>
              <a:defRPr sz="1200" b="0" i="0">
                <a:solidFill>
                  <a:srgbClr val="2DB0D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0262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2F2365-91C8-1244-8A65-061C544681B0}"/>
              </a:ext>
            </a:extLst>
          </p:cNvPr>
          <p:cNvPicPr>
            <a:picLocks noChangeAspect="1"/>
          </p:cNvPicPr>
          <p:nvPr userDrawn="1"/>
        </p:nvPicPr>
        <p:blipFill>
          <a:blip r:embed="rId2"/>
          <a:srcRect/>
          <a:stretch/>
        </p:blipFill>
        <p:spPr>
          <a:xfrm>
            <a:off x="-8073" y="-2270"/>
            <a:ext cx="12200072" cy="6862540"/>
          </a:xfrm>
          <a:prstGeom prst="rect">
            <a:avLst/>
          </a:prstGeom>
        </p:spPr>
      </p:pic>
      <p:sp>
        <p:nvSpPr>
          <p:cNvPr id="2" name="Title 1"/>
          <p:cNvSpPr>
            <a:spLocks noGrp="1"/>
          </p:cNvSpPr>
          <p:nvPr>
            <p:ph type="ctrTitle" hasCustomPrompt="1"/>
          </p:nvPr>
        </p:nvSpPr>
        <p:spPr>
          <a:xfrm>
            <a:off x="1847312" y="1525544"/>
            <a:ext cx="3756397" cy="2387600"/>
          </a:xfrm>
        </p:spPr>
        <p:txBody>
          <a:bodyPr anchor="b">
            <a:normAutofit/>
          </a:bodyPr>
          <a:lstStyle>
            <a:lvl1pPr algn="ctr">
              <a:defRPr sz="3200">
                <a:solidFill>
                  <a:schemeClr val="accent1"/>
                </a:solidFill>
              </a:defRPr>
            </a:lvl1pPr>
          </a:lstStyle>
          <a:p>
            <a:r>
              <a:rPr lang="en-US" dirty="0"/>
              <a:t>CLICK TO </a:t>
            </a:r>
            <a:br>
              <a:rPr lang="en-US" dirty="0"/>
            </a:br>
            <a:r>
              <a:rPr lang="en-US" dirty="0"/>
              <a:t>EDIT MASTER TITLE STYLE</a:t>
            </a:r>
          </a:p>
        </p:txBody>
      </p:sp>
      <p:sp>
        <p:nvSpPr>
          <p:cNvPr id="3" name="Subtitle 2"/>
          <p:cNvSpPr>
            <a:spLocks noGrp="1"/>
          </p:cNvSpPr>
          <p:nvPr>
            <p:ph type="subTitle" idx="1"/>
          </p:nvPr>
        </p:nvSpPr>
        <p:spPr>
          <a:xfrm>
            <a:off x="1847312" y="3913144"/>
            <a:ext cx="3756397" cy="1655763"/>
          </a:xfrm>
        </p:spPr>
        <p:txBody>
          <a:bodyPr>
            <a:normAutofit/>
          </a:bodyPr>
          <a:lstStyle>
            <a:lvl1pPr marL="0" indent="0" algn="ctr">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15" name="Picture 14" descr="A picture containing logo&#10;&#10;Description automatically generated">
            <a:extLst>
              <a:ext uri="{FF2B5EF4-FFF2-40B4-BE49-F238E27FC236}">
                <a16:creationId xmlns:a16="http://schemas.microsoft.com/office/drawing/2014/main" id="{85D4ECE7-9354-714E-9101-C5FAA31A671E}"/>
              </a:ext>
            </a:extLst>
          </p:cNvPr>
          <p:cNvPicPr>
            <a:picLocks noChangeAspect="1"/>
          </p:cNvPicPr>
          <p:nvPr userDrawn="1"/>
        </p:nvPicPr>
        <p:blipFill>
          <a:blip r:embed="rId3"/>
          <a:stretch>
            <a:fillRect/>
          </a:stretch>
        </p:blipFill>
        <p:spPr>
          <a:xfrm>
            <a:off x="9192179" y="5432639"/>
            <a:ext cx="2761899" cy="1004327"/>
          </a:xfrm>
          <a:prstGeom prst="rect">
            <a:avLst/>
          </a:prstGeom>
        </p:spPr>
      </p:pic>
      <p:sp>
        <p:nvSpPr>
          <p:cNvPr id="16" name="Date Placeholder 3">
            <a:extLst>
              <a:ext uri="{FF2B5EF4-FFF2-40B4-BE49-F238E27FC236}">
                <a16:creationId xmlns:a16="http://schemas.microsoft.com/office/drawing/2014/main" id="{E4961F74-64F6-5445-8D20-C95C51E752B5}"/>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bg1"/>
                </a:solidFill>
              </a:rPr>
              <a:pPr algn="ctr"/>
              <a:t>‹#›</a:t>
            </a:fld>
            <a:endParaRPr lang="en-US" sz="1067" dirty="0">
              <a:solidFill>
                <a:schemeClr val="bg1"/>
              </a:solidFill>
            </a:endParaRPr>
          </a:p>
        </p:txBody>
      </p:sp>
    </p:spTree>
    <p:extLst>
      <p:ext uri="{BB962C8B-B14F-4D97-AF65-F5344CB8AC3E}">
        <p14:creationId xmlns:p14="http://schemas.microsoft.com/office/powerpoint/2010/main" val="1369244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B40906-CF08-E24C-B33C-552FB6B720DF}"/>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4" name="Date Placeholder 3"/>
          <p:cNvSpPr>
            <a:spLocks noGrp="1"/>
          </p:cNvSpPr>
          <p:nvPr>
            <p:ph type="dt" sz="half" idx="10"/>
          </p:nvPr>
        </p:nvSpPr>
        <p:spPr/>
        <p:txBody>
          <a:bodyPr/>
          <a:lstStyle/>
          <a:p>
            <a:fld id="{7E1D1B9C-39A0-DC41-B6D0-95E63E4DE34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pic>
        <p:nvPicPr>
          <p:cNvPr id="20" name="Picture 19">
            <a:extLst>
              <a:ext uri="{FF2B5EF4-FFF2-40B4-BE49-F238E27FC236}">
                <a16:creationId xmlns:a16="http://schemas.microsoft.com/office/drawing/2014/main" id="{F6AC152B-A398-DE44-88B3-D9ADA33DED35}"/>
              </a:ext>
            </a:extLst>
          </p:cNvPr>
          <p:cNvPicPr>
            <a:picLocks noChangeAspect="1"/>
          </p:cNvPicPr>
          <p:nvPr userDrawn="1"/>
        </p:nvPicPr>
        <p:blipFill>
          <a:blip r:embed="rId2"/>
          <a:srcRect/>
          <a:stretch/>
        </p:blipFill>
        <p:spPr>
          <a:xfrm>
            <a:off x="9431294" y="6231573"/>
            <a:ext cx="2402183" cy="404104"/>
          </a:xfrm>
          <a:prstGeom prst="rect">
            <a:avLst/>
          </a:prstGeom>
        </p:spPr>
      </p:pic>
      <p:pic>
        <p:nvPicPr>
          <p:cNvPr id="6" name="Picture 5">
            <a:extLst>
              <a:ext uri="{FF2B5EF4-FFF2-40B4-BE49-F238E27FC236}">
                <a16:creationId xmlns:a16="http://schemas.microsoft.com/office/drawing/2014/main" id="{FB17E07A-EB1A-5D42-A855-A5FF9EE9DB72}"/>
              </a:ext>
            </a:extLst>
          </p:cNvPr>
          <p:cNvPicPr>
            <a:picLocks noChangeAspect="1"/>
          </p:cNvPicPr>
          <p:nvPr userDrawn="1"/>
        </p:nvPicPr>
        <p:blipFill>
          <a:blip r:embed="rId3">
            <a:alphaModFix amt="20000"/>
          </a:blip>
          <a:stretch>
            <a:fillRect/>
          </a:stretch>
        </p:blipFill>
        <p:spPr>
          <a:xfrm>
            <a:off x="5337653" y="644293"/>
            <a:ext cx="5587280" cy="5587280"/>
          </a:xfrm>
          <a:prstGeom prst="rect">
            <a:avLst/>
          </a:prstGeom>
          <a:solidFill>
            <a:schemeClr val="bg1"/>
          </a:solidFill>
        </p:spPr>
      </p:pic>
      <p:sp>
        <p:nvSpPr>
          <p:cNvPr id="23" name="Rectangle 22">
            <a:extLst>
              <a:ext uri="{FF2B5EF4-FFF2-40B4-BE49-F238E27FC236}">
                <a16:creationId xmlns:a16="http://schemas.microsoft.com/office/drawing/2014/main" id="{C32D22D6-9153-DA4F-A385-F8F2904E1EE5}"/>
              </a:ext>
            </a:extLst>
          </p:cNvPr>
          <p:cNvSpPr/>
          <p:nvPr userDrawn="1"/>
        </p:nvSpPr>
        <p:spPr>
          <a:xfrm rot="2700000">
            <a:off x="2055869" y="1812312"/>
            <a:ext cx="3323131" cy="33231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1" name="Title 1">
            <a:extLst>
              <a:ext uri="{FF2B5EF4-FFF2-40B4-BE49-F238E27FC236}">
                <a16:creationId xmlns:a16="http://schemas.microsoft.com/office/drawing/2014/main" id="{3F6D6992-EC83-6049-A433-D262D77C994D}"/>
              </a:ext>
            </a:extLst>
          </p:cNvPr>
          <p:cNvSpPr>
            <a:spLocks noGrp="1"/>
          </p:cNvSpPr>
          <p:nvPr>
            <p:ph type="ctrTitle" hasCustomPrompt="1"/>
          </p:nvPr>
        </p:nvSpPr>
        <p:spPr>
          <a:xfrm>
            <a:off x="1847312" y="1525544"/>
            <a:ext cx="3756397" cy="2387600"/>
          </a:xfrm>
        </p:spPr>
        <p:txBody>
          <a:bodyPr anchor="b">
            <a:normAutofit/>
          </a:bodyPr>
          <a:lstStyle>
            <a:lvl1pPr algn="ctr">
              <a:defRPr sz="3200">
                <a:solidFill>
                  <a:schemeClr val="bg1"/>
                </a:solidFill>
              </a:defRPr>
            </a:lvl1pPr>
          </a:lstStyle>
          <a:p>
            <a:r>
              <a:rPr lang="en-US" dirty="0"/>
              <a:t>CLICK TO </a:t>
            </a:r>
            <a:br>
              <a:rPr lang="en-US" dirty="0"/>
            </a:br>
            <a:r>
              <a:rPr lang="en-US" dirty="0"/>
              <a:t>EDIT MASTER TITLE STYLE</a:t>
            </a:r>
          </a:p>
        </p:txBody>
      </p:sp>
      <p:sp>
        <p:nvSpPr>
          <p:cNvPr id="22" name="Subtitle 2">
            <a:extLst>
              <a:ext uri="{FF2B5EF4-FFF2-40B4-BE49-F238E27FC236}">
                <a16:creationId xmlns:a16="http://schemas.microsoft.com/office/drawing/2014/main" id="{28091B75-1451-4344-A863-10F822E9C3DE}"/>
              </a:ext>
            </a:extLst>
          </p:cNvPr>
          <p:cNvSpPr>
            <a:spLocks noGrp="1"/>
          </p:cNvSpPr>
          <p:nvPr>
            <p:ph type="subTitle" idx="1"/>
          </p:nvPr>
        </p:nvSpPr>
        <p:spPr>
          <a:xfrm>
            <a:off x="1847312" y="3913144"/>
            <a:ext cx="3756397" cy="1655763"/>
          </a:xfrm>
        </p:spPr>
        <p:txBody>
          <a:bodyPr>
            <a:normAutofit/>
          </a:bodyPr>
          <a:lstStyle>
            <a:lvl1pPr marL="0" indent="0" algn="ctr">
              <a:buNone/>
              <a:defRPr sz="2133">
                <a:solidFill>
                  <a:schemeClr val="accent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5" name="Freeform 14">
            <a:extLst>
              <a:ext uri="{FF2B5EF4-FFF2-40B4-BE49-F238E27FC236}">
                <a16:creationId xmlns:a16="http://schemas.microsoft.com/office/drawing/2014/main" id="{642D03C3-FCD9-764F-BDBD-8F927E4CE8CF}"/>
              </a:ext>
            </a:extLst>
          </p:cNvPr>
          <p:cNvSpPr/>
          <p:nvPr userDrawn="1"/>
        </p:nvSpPr>
        <p:spPr>
          <a:xfrm>
            <a:off x="7757777" y="0"/>
            <a:ext cx="1786384" cy="893192"/>
          </a:xfrm>
          <a:custGeom>
            <a:avLst/>
            <a:gdLst>
              <a:gd name="connsiteX0" fmla="*/ 0 w 1339788"/>
              <a:gd name="connsiteY0" fmla="*/ 0 h 669894"/>
              <a:gd name="connsiteX1" fmla="*/ 1339788 w 1339788"/>
              <a:gd name="connsiteY1" fmla="*/ 0 h 669894"/>
              <a:gd name="connsiteX2" fmla="*/ 669894 w 1339788"/>
              <a:gd name="connsiteY2" fmla="*/ 669894 h 669894"/>
              <a:gd name="connsiteX3" fmla="*/ 0 w 1339788"/>
              <a:gd name="connsiteY3" fmla="*/ 0 h 669894"/>
            </a:gdLst>
            <a:ahLst/>
            <a:cxnLst>
              <a:cxn ang="0">
                <a:pos x="connsiteX0" y="connsiteY0"/>
              </a:cxn>
              <a:cxn ang="0">
                <a:pos x="connsiteX1" y="connsiteY1"/>
              </a:cxn>
              <a:cxn ang="0">
                <a:pos x="connsiteX2" y="connsiteY2"/>
              </a:cxn>
              <a:cxn ang="0">
                <a:pos x="connsiteX3" y="connsiteY3"/>
              </a:cxn>
            </a:cxnLst>
            <a:rect l="l" t="t" r="r" b="b"/>
            <a:pathLst>
              <a:path w="1339788" h="669894">
                <a:moveTo>
                  <a:pt x="0" y="0"/>
                </a:moveTo>
                <a:lnTo>
                  <a:pt x="1339788" y="0"/>
                </a:lnTo>
                <a:lnTo>
                  <a:pt x="669894" y="6698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p>
        </p:txBody>
      </p:sp>
      <p:pic>
        <p:nvPicPr>
          <p:cNvPr id="16" name="Picture 15">
            <a:extLst>
              <a:ext uri="{FF2B5EF4-FFF2-40B4-BE49-F238E27FC236}">
                <a16:creationId xmlns:a16="http://schemas.microsoft.com/office/drawing/2014/main" id="{4BC5313D-59E1-2843-BF37-5667D70CEBBD}"/>
              </a:ext>
            </a:extLst>
          </p:cNvPr>
          <p:cNvPicPr>
            <a:picLocks noChangeAspect="1"/>
          </p:cNvPicPr>
          <p:nvPr userDrawn="1"/>
        </p:nvPicPr>
        <p:blipFill rotWithShape="1">
          <a:blip r:embed="rId3">
            <a:alphaModFix amt="20000"/>
          </a:blip>
          <a:srcRect l="49737"/>
          <a:stretch/>
        </p:blipFill>
        <p:spPr>
          <a:xfrm>
            <a:off x="-13147" y="330983"/>
            <a:ext cx="1649243" cy="3281216"/>
          </a:xfrm>
          <a:prstGeom prst="rect">
            <a:avLst/>
          </a:prstGeom>
        </p:spPr>
      </p:pic>
      <p:sp>
        <p:nvSpPr>
          <p:cNvPr id="19" name="Date Placeholder 3">
            <a:extLst>
              <a:ext uri="{FF2B5EF4-FFF2-40B4-BE49-F238E27FC236}">
                <a16:creationId xmlns:a16="http://schemas.microsoft.com/office/drawing/2014/main" id="{C7806EFB-41F9-3440-BF52-817BF692A582}"/>
              </a:ext>
            </a:extLst>
          </p:cNvPr>
          <p:cNvSpPr txBox="1">
            <a:spLocks/>
          </p:cNvSpPr>
          <p:nvPr userDrawn="1"/>
        </p:nvSpPr>
        <p:spPr>
          <a:xfrm>
            <a:off x="8277540" y="148420"/>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bg1"/>
                </a:solidFill>
              </a:rPr>
              <a:pPr algn="ctr"/>
              <a:t>‹#›</a:t>
            </a:fld>
            <a:endParaRPr lang="en-US" sz="1067" dirty="0">
              <a:solidFill>
                <a:schemeClr val="bg1"/>
              </a:solidFill>
            </a:endParaRPr>
          </a:p>
        </p:txBody>
      </p:sp>
    </p:spTree>
    <p:extLst>
      <p:ext uri="{BB962C8B-B14F-4D97-AF65-F5344CB8AC3E}">
        <p14:creationId xmlns:p14="http://schemas.microsoft.com/office/powerpoint/2010/main" val="709647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8613BFAA-6565-4344-9911-AA5692925393}"/>
              </a:ext>
            </a:extLst>
          </p:cNvPr>
          <p:cNvPicPr>
            <a:picLocks noChangeAspect="1"/>
          </p:cNvPicPr>
          <p:nvPr userDrawn="1"/>
        </p:nvPicPr>
        <p:blipFill rotWithShape="1">
          <a:blip r:embed="rId2"/>
          <a:srcRect r="26577"/>
          <a:stretch/>
        </p:blipFill>
        <p:spPr>
          <a:xfrm rot="5400000">
            <a:off x="2654299" y="-2666999"/>
            <a:ext cx="6857999" cy="12192001"/>
          </a:xfrm>
          <a:prstGeom prst="rect">
            <a:avLst/>
          </a:prstGeom>
        </p:spPr>
      </p:pic>
      <p:sp>
        <p:nvSpPr>
          <p:cNvPr id="2" name="Title 1"/>
          <p:cNvSpPr>
            <a:spLocks noGrp="1"/>
          </p:cNvSpPr>
          <p:nvPr>
            <p:ph type="title" hasCustomPrompt="1"/>
          </p:nvPr>
        </p:nvSpPr>
        <p:spPr>
          <a:xfrm>
            <a:off x="831851" y="1709740"/>
            <a:ext cx="10515600" cy="2852737"/>
          </a:xfrm>
        </p:spPr>
        <p:txBody>
          <a:bodyPr anchor="b">
            <a:normAutofit/>
          </a:bodyPr>
          <a:lstStyle>
            <a:lvl1pPr>
              <a:defRPr sz="3200"/>
            </a:lvl1pPr>
          </a:lstStyle>
          <a:p>
            <a:r>
              <a:rPr lang="en-US" dirty="0"/>
              <a:t>CLICK TO EDIT MASTER TITLE STYLE</a:t>
            </a:r>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7E1D1B9C-39A0-DC41-B6D0-95E63E4DE34B}" type="datetimeFigureOut">
              <a:rPr lang="en-US" smtClean="0"/>
              <a:pPr/>
              <a:t>10/28/2025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18" name="Freeform 17">
            <a:extLst>
              <a:ext uri="{FF2B5EF4-FFF2-40B4-BE49-F238E27FC236}">
                <a16:creationId xmlns:a16="http://schemas.microsoft.com/office/drawing/2014/main" id="{50F6C1A2-4568-264A-9DBB-AA83435E16F3}"/>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ln>
                <a:noFill/>
              </a:ln>
            </a:endParaRPr>
          </a:p>
        </p:txBody>
      </p:sp>
      <p:sp>
        <p:nvSpPr>
          <p:cNvPr id="14" name="Date Placeholder 3">
            <a:extLst>
              <a:ext uri="{FF2B5EF4-FFF2-40B4-BE49-F238E27FC236}">
                <a16:creationId xmlns:a16="http://schemas.microsoft.com/office/drawing/2014/main" id="{1A75E107-F13F-1048-8069-01E86281D078}"/>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accent1"/>
                </a:solidFill>
              </a:rPr>
              <a:pPr algn="ctr"/>
              <a:t>‹#›</a:t>
            </a:fld>
            <a:endParaRPr lang="en-US" sz="1067" dirty="0">
              <a:solidFill>
                <a:schemeClr val="accent1"/>
              </a:solidFill>
            </a:endParaRPr>
          </a:p>
        </p:txBody>
      </p:sp>
      <p:pic>
        <p:nvPicPr>
          <p:cNvPr id="15" name="Picture 14">
            <a:extLst>
              <a:ext uri="{FF2B5EF4-FFF2-40B4-BE49-F238E27FC236}">
                <a16:creationId xmlns:a16="http://schemas.microsoft.com/office/drawing/2014/main" id="{71F01CED-0BA9-EE42-9890-CEF34DEF5807}"/>
              </a:ext>
            </a:extLst>
          </p:cNvPr>
          <p:cNvPicPr>
            <a:picLocks noChangeAspect="1"/>
          </p:cNvPicPr>
          <p:nvPr userDrawn="1"/>
        </p:nvPicPr>
        <p:blipFill>
          <a:blip r:embed="rId3"/>
          <a:srcRect/>
          <a:stretch/>
        </p:blipFill>
        <p:spPr>
          <a:xfrm>
            <a:off x="9431298" y="6231573"/>
            <a:ext cx="2402173" cy="404104"/>
          </a:xfrm>
          <a:prstGeom prst="rect">
            <a:avLst/>
          </a:prstGeom>
        </p:spPr>
      </p:pic>
    </p:spTree>
    <p:extLst>
      <p:ext uri="{BB962C8B-B14F-4D97-AF65-F5344CB8AC3E}">
        <p14:creationId xmlns:p14="http://schemas.microsoft.com/office/powerpoint/2010/main" val="3735486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13BFAA-6565-4344-9911-AA5692925393}"/>
              </a:ext>
            </a:extLst>
          </p:cNvPr>
          <p:cNvPicPr>
            <a:picLocks noChangeAspect="1"/>
          </p:cNvPicPr>
          <p:nvPr userDrawn="1"/>
        </p:nvPicPr>
        <p:blipFill>
          <a:blip r:embed="rId2"/>
          <a:srcRect l="13288" r="13288"/>
          <a:stretch/>
        </p:blipFill>
        <p:spPr>
          <a:xfrm rot="5400000">
            <a:off x="2654299" y="-2666999"/>
            <a:ext cx="6857999" cy="12192001"/>
          </a:xfrm>
          <a:prstGeom prst="rect">
            <a:avLst/>
          </a:prstGeom>
        </p:spPr>
      </p:pic>
      <p:sp>
        <p:nvSpPr>
          <p:cNvPr id="2" name="Title 1"/>
          <p:cNvSpPr>
            <a:spLocks noGrp="1"/>
          </p:cNvSpPr>
          <p:nvPr>
            <p:ph type="title" hasCustomPrompt="1"/>
          </p:nvPr>
        </p:nvSpPr>
        <p:spPr>
          <a:xfrm>
            <a:off x="831851" y="1709740"/>
            <a:ext cx="10515600" cy="2852737"/>
          </a:xfrm>
        </p:spPr>
        <p:txBody>
          <a:bodyPr anchor="b">
            <a:normAutofit/>
          </a:bodyPr>
          <a:lstStyle>
            <a:lvl1pPr>
              <a:defRPr sz="3200">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7E1D1B9C-39A0-DC41-B6D0-95E63E4DE34B}" type="datetimeFigureOut">
              <a:rPr lang="en-US" smtClean="0"/>
              <a:pPr/>
              <a:t>10/28/2025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13" name="Freeform 12">
            <a:extLst>
              <a:ext uri="{FF2B5EF4-FFF2-40B4-BE49-F238E27FC236}">
                <a16:creationId xmlns:a16="http://schemas.microsoft.com/office/drawing/2014/main" id="{DB6CEBA4-6CC0-DD4C-908F-C69ED193CC7D}"/>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ln>
                <a:noFill/>
              </a:ln>
            </a:endParaRPr>
          </a:p>
        </p:txBody>
      </p:sp>
      <p:sp>
        <p:nvSpPr>
          <p:cNvPr id="14" name="Date Placeholder 3">
            <a:extLst>
              <a:ext uri="{FF2B5EF4-FFF2-40B4-BE49-F238E27FC236}">
                <a16:creationId xmlns:a16="http://schemas.microsoft.com/office/drawing/2014/main" id="{E118C209-C3D4-D741-98B4-0F64A6BE3406}"/>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accent2"/>
                </a:solidFill>
              </a:rPr>
              <a:pPr algn="ctr"/>
              <a:t>‹#›</a:t>
            </a:fld>
            <a:endParaRPr lang="en-US" sz="1067" dirty="0">
              <a:solidFill>
                <a:schemeClr val="accent2"/>
              </a:solidFill>
            </a:endParaRPr>
          </a:p>
        </p:txBody>
      </p:sp>
      <p:pic>
        <p:nvPicPr>
          <p:cNvPr id="16" name="Picture 15">
            <a:extLst>
              <a:ext uri="{FF2B5EF4-FFF2-40B4-BE49-F238E27FC236}">
                <a16:creationId xmlns:a16="http://schemas.microsoft.com/office/drawing/2014/main" id="{1CDAC443-C674-A64B-90DF-57509BB27711}"/>
              </a:ext>
            </a:extLst>
          </p:cNvPr>
          <p:cNvPicPr>
            <a:picLocks noChangeAspect="1"/>
          </p:cNvPicPr>
          <p:nvPr userDrawn="1"/>
        </p:nvPicPr>
        <p:blipFill>
          <a:blip r:embed="rId3"/>
          <a:srcRect/>
          <a:stretch/>
        </p:blipFill>
        <p:spPr>
          <a:xfrm>
            <a:off x="9431298" y="6231573"/>
            <a:ext cx="2402173" cy="404104"/>
          </a:xfrm>
          <a:prstGeom prst="rect">
            <a:avLst/>
          </a:prstGeom>
        </p:spPr>
      </p:pic>
    </p:spTree>
    <p:extLst>
      <p:ext uri="{BB962C8B-B14F-4D97-AF65-F5344CB8AC3E}">
        <p14:creationId xmlns:p14="http://schemas.microsoft.com/office/powerpoint/2010/main" val="197161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28AECA-C0DF-AC4F-98BA-8DE1F9177D2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Title 1"/>
          <p:cNvSpPr>
            <a:spLocks noGrp="1"/>
          </p:cNvSpPr>
          <p:nvPr>
            <p:ph type="title" hasCustomPrompt="1"/>
          </p:nvPr>
        </p:nvSpPr>
        <p:spPr>
          <a:xfrm>
            <a:off x="831851" y="1709740"/>
            <a:ext cx="10515600" cy="2852737"/>
          </a:xfrm>
        </p:spPr>
        <p:txBody>
          <a:bodyPr anchor="b">
            <a:normAutofit/>
          </a:bodyPr>
          <a:lstStyle>
            <a:lvl1pPr>
              <a:defRPr sz="3200">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831851" y="4589465"/>
            <a:ext cx="10515600" cy="1500188"/>
          </a:xfrm>
        </p:spPr>
        <p:txBody>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solidFill>
              </a:defRPr>
            </a:lvl1pPr>
          </a:lstStyle>
          <a:p>
            <a:fld id="{7E1D1B9C-39A0-DC41-B6D0-95E63E4DE34B}" type="datetimeFigureOut">
              <a:rPr lang="en-US" smtClean="0"/>
              <a:pPr/>
              <a:t>10/28/2025</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11" name="Freeform 10">
            <a:extLst>
              <a:ext uri="{FF2B5EF4-FFF2-40B4-BE49-F238E27FC236}">
                <a16:creationId xmlns:a16="http://schemas.microsoft.com/office/drawing/2014/main" id="{AAB81F68-5A87-6344-813A-1CB43E3EEF45}"/>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ln>
                <a:noFill/>
              </a:ln>
            </a:endParaRPr>
          </a:p>
        </p:txBody>
      </p:sp>
      <p:sp>
        <p:nvSpPr>
          <p:cNvPr id="12" name="Date Placeholder 3">
            <a:extLst>
              <a:ext uri="{FF2B5EF4-FFF2-40B4-BE49-F238E27FC236}">
                <a16:creationId xmlns:a16="http://schemas.microsoft.com/office/drawing/2014/main" id="{0A9FF343-0D7E-404F-BCE1-343D40717510}"/>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bg1"/>
                </a:solidFill>
              </a:rPr>
              <a:pPr algn="ctr"/>
              <a:t>‹#›</a:t>
            </a:fld>
            <a:endParaRPr lang="en-US" sz="1067" dirty="0">
              <a:solidFill>
                <a:schemeClr val="bg1"/>
              </a:solidFill>
            </a:endParaRPr>
          </a:p>
        </p:txBody>
      </p:sp>
      <p:pic>
        <p:nvPicPr>
          <p:cNvPr id="13" name="Picture 12">
            <a:extLst>
              <a:ext uri="{FF2B5EF4-FFF2-40B4-BE49-F238E27FC236}">
                <a16:creationId xmlns:a16="http://schemas.microsoft.com/office/drawing/2014/main" id="{4ADBBA93-4C72-DF40-BC65-A9BD81E04F36}"/>
              </a:ext>
            </a:extLst>
          </p:cNvPr>
          <p:cNvPicPr>
            <a:picLocks noChangeAspect="1"/>
          </p:cNvPicPr>
          <p:nvPr userDrawn="1"/>
        </p:nvPicPr>
        <p:blipFill>
          <a:blip r:embed="rId2"/>
          <a:srcRect/>
          <a:stretch/>
        </p:blipFill>
        <p:spPr>
          <a:xfrm>
            <a:off x="9431294" y="6231573"/>
            <a:ext cx="2402183" cy="404104"/>
          </a:xfrm>
          <a:prstGeom prst="rect">
            <a:avLst/>
          </a:prstGeom>
        </p:spPr>
      </p:pic>
    </p:spTree>
    <p:extLst>
      <p:ext uri="{BB962C8B-B14F-4D97-AF65-F5344CB8AC3E}">
        <p14:creationId xmlns:p14="http://schemas.microsoft.com/office/powerpoint/2010/main" val="2595871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7515F6-4302-AA4B-936A-226D6926DB4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Title 1"/>
          <p:cNvSpPr>
            <a:spLocks noGrp="1"/>
          </p:cNvSpPr>
          <p:nvPr>
            <p:ph type="ctrTitle" hasCustomPrompt="1"/>
          </p:nvPr>
        </p:nvSpPr>
        <p:spPr>
          <a:xfrm>
            <a:off x="1524000" y="1122363"/>
            <a:ext cx="9144000" cy="2387600"/>
          </a:xfrm>
        </p:spPr>
        <p:txBody>
          <a:bodyPr anchor="b">
            <a:normAutofit/>
          </a:bodyPr>
          <a:lstStyle>
            <a:lvl1pPr algn="ctr">
              <a:defRPr sz="32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1D1B9C-39A0-DC41-B6D0-95E63E4DE34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13" name="Freeform 12">
            <a:extLst>
              <a:ext uri="{FF2B5EF4-FFF2-40B4-BE49-F238E27FC236}">
                <a16:creationId xmlns:a16="http://schemas.microsoft.com/office/drawing/2014/main" id="{9C9AE52A-0DE0-3B49-8F1D-3A246694550B}"/>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ln>
                <a:noFill/>
              </a:ln>
            </a:endParaRPr>
          </a:p>
        </p:txBody>
      </p:sp>
      <p:sp>
        <p:nvSpPr>
          <p:cNvPr id="16" name="Date Placeholder 3">
            <a:extLst>
              <a:ext uri="{FF2B5EF4-FFF2-40B4-BE49-F238E27FC236}">
                <a16:creationId xmlns:a16="http://schemas.microsoft.com/office/drawing/2014/main" id="{BC82019D-BFF2-A04E-97B1-A2320E409088}"/>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bg1"/>
                </a:solidFill>
              </a:rPr>
              <a:pPr algn="ctr"/>
              <a:t>‹#›</a:t>
            </a:fld>
            <a:endParaRPr lang="en-US" sz="1067" dirty="0">
              <a:solidFill>
                <a:schemeClr val="bg1"/>
              </a:solidFill>
            </a:endParaRPr>
          </a:p>
        </p:txBody>
      </p:sp>
      <p:pic>
        <p:nvPicPr>
          <p:cNvPr id="17" name="Picture 16">
            <a:extLst>
              <a:ext uri="{FF2B5EF4-FFF2-40B4-BE49-F238E27FC236}">
                <a16:creationId xmlns:a16="http://schemas.microsoft.com/office/drawing/2014/main" id="{CB29B10C-B0E5-3E42-9B75-3E85EBA6E022}"/>
              </a:ext>
            </a:extLst>
          </p:cNvPr>
          <p:cNvPicPr>
            <a:picLocks noChangeAspect="1"/>
          </p:cNvPicPr>
          <p:nvPr userDrawn="1"/>
        </p:nvPicPr>
        <p:blipFill>
          <a:blip r:embed="rId2"/>
          <a:srcRect/>
          <a:stretch/>
        </p:blipFill>
        <p:spPr>
          <a:xfrm>
            <a:off x="9431294" y="6231573"/>
            <a:ext cx="2402183" cy="404104"/>
          </a:xfrm>
          <a:prstGeom prst="rect">
            <a:avLst/>
          </a:prstGeom>
        </p:spPr>
      </p:pic>
    </p:spTree>
    <p:extLst>
      <p:ext uri="{BB962C8B-B14F-4D97-AF65-F5344CB8AC3E}">
        <p14:creationId xmlns:p14="http://schemas.microsoft.com/office/powerpoint/2010/main" val="200080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E1D1B9C-39A0-DC41-B6D0-95E63E4DE34B}"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12584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12F4-82D0-3144-8FCE-EA8E4C2E33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79B2A4-CF32-BE4F-83B8-9C4DFD9CC774}"/>
              </a:ext>
            </a:extLst>
          </p:cNvPr>
          <p:cNvSpPr>
            <a:spLocks noGrp="1"/>
          </p:cNvSpPr>
          <p:nvPr>
            <p:ph type="dt" sz="half" idx="10"/>
          </p:nvPr>
        </p:nvSpPr>
        <p:spPr/>
        <p:txBody>
          <a:bodyPr/>
          <a:lstStyle/>
          <a:p>
            <a:fld id="{7E1D1B9C-39A0-DC41-B6D0-95E63E4DE34B}" type="datetimeFigureOut">
              <a:rPr lang="en-US" smtClean="0"/>
              <a:pPr/>
              <a:t>10/28/2025</a:t>
            </a:fld>
            <a:endParaRPr lang="en-US" dirty="0"/>
          </a:p>
        </p:txBody>
      </p:sp>
      <p:sp>
        <p:nvSpPr>
          <p:cNvPr id="4" name="Footer Placeholder 3">
            <a:extLst>
              <a:ext uri="{FF2B5EF4-FFF2-40B4-BE49-F238E27FC236}">
                <a16:creationId xmlns:a16="http://schemas.microsoft.com/office/drawing/2014/main" id="{7C7F63EB-EE3A-9D4E-BFAC-8E439230A29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979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marL="311143" indent="-311143">
              <a:buClr>
                <a:schemeClr val="accent1"/>
              </a:buClr>
              <a:buSzPct val="70000"/>
              <a:buFont typeface=".Lucida Grande UI Regular"/>
              <a:buChar char="►"/>
              <a:tabLst/>
              <a:defRPr sz="2400"/>
            </a:lvl1pPr>
            <a:lvl2pPr marL="766214" indent="-309026">
              <a:buClr>
                <a:schemeClr val="accent1"/>
              </a:buClr>
              <a:buSzPct val="70000"/>
              <a:buFont typeface=".Lucida Grande UI Regular"/>
              <a:buChar char="►"/>
              <a:tabLst/>
              <a:defRPr sz="2400"/>
            </a:lvl2pPr>
            <a:lvl3pPr marL="1221287" indent="-306910">
              <a:buClr>
                <a:schemeClr val="accent1"/>
              </a:buClr>
              <a:buSzPct val="70000"/>
              <a:buFont typeface=".Lucida Grande UI Regular"/>
              <a:buChar char="►"/>
              <a:tabLst/>
              <a:defRPr sz="2400"/>
            </a:lvl3pPr>
            <a:lvl4pPr marL="1676358" indent="-304792">
              <a:buClr>
                <a:schemeClr val="accent1"/>
              </a:buClr>
              <a:buSzPct val="70000"/>
              <a:buFont typeface=".Lucida Grande UI Regular"/>
              <a:buChar char="►"/>
              <a:tabLst/>
              <a:defRPr sz="2400"/>
            </a:lvl4pPr>
            <a:lvl5pPr marL="2137780" indent="-309026">
              <a:buClr>
                <a:schemeClr val="accent1"/>
              </a:buClr>
              <a:buSzPct val="70000"/>
              <a:buFont typeface=".Lucida Grande UI Regular"/>
              <a:buChar char="►"/>
              <a:tabLs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1D1B9C-39A0-DC41-B6D0-95E63E4DE34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2134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9"/>
        <p:cNvGrpSpPr/>
        <p:nvPr/>
      </p:nvGrpSpPr>
      <p:grpSpPr>
        <a:xfrm>
          <a:off x="0" y="0"/>
          <a:ext cx="0" cy="0"/>
          <a:chOff x="0" y="0"/>
          <a:chExt cx="0" cy="0"/>
        </a:xfrm>
      </p:grpSpPr>
      <p:pic>
        <p:nvPicPr>
          <p:cNvPr id="20" name="Google Shape;20;p26"/>
          <p:cNvPicPr preferRelativeResize="0"/>
          <p:nvPr/>
        </p:nvPicPr>
        <p:blipFill rotWithShape="1">
          <a:blip r:embed="rId2">
            <a:alphaModFix/>
          </a:blip>
          <a:srcRect/>
          <a:stretch/>
        </p:blipFill>
        <p:spPr>
          <a:xfrm>
            <a:off x="381000" y="6217107"/>
            <a:ext cx="567778" cy="428390"/>
          </a:xfrm>
          <a:prstGeom prst="rect">
            <a:avLst/>
          </a:prstGeom>
          <a:noFill/>
          <a:ln>
            <a:noFill/>
          </a:ln>
        </p:spPr>
      </p:pic>
      <p:sp>
        <p:nvSpPr>
          <p:cNvPr id="21" name="Google Shape;21;p26"/>
          <p:cNvSpPr txBox="1">
            <a:spLocks noGrp="1"/>
          </p:cNvSpPr>
          <p:nvPr>
            <p:ph type="title"/>
          </p:nvPr>
        </p:nvSpPr>
        <p:spPr>
          <a:xfrm>
            <a:off x="459740" y="578486"/>
            <a:ext cx="9286240" cy="5137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lvl1pPr marL="38100" lvl="0" indent="0">
              <a:lnSpc>
                <a:spcPct val="103333"/>
              </a:lnSpc>
              <a:spcBef>
                <a:spcPts val="0"/>
              </a:spcBef>
              <a:buNone/>
              <a:defRPr sz="1200" b="0" i="0">
                <a:solidFill>
                  <a:srgbClr val="2DB0D1"/>
                </a:solidFill>
                <a:latin typeface="Calibri"/>
                <a:ea typeface="Calibri"/>
                <a:cs typeface="Calibri"/>
                <a:sym typeface="Calibri"/>
              </a:defRPr>
            </a:lvl1pPr>
            <a:lvl2pPr marL="38100" lvl="1" indent="0">
              <a:lnSpc>
                <a:spcPct val="103333"/>
              </a:lnSpc>
              <a:spcBef>
                <a:spcPts val="0"/>
              </a:spcBef>
              <a:buNone/>
              <a:defRPr sz="1200" b="0" i="0">
                <a:solidFill>
                  <a:srgbClr val="2DB0D1"/>
                </a:solidFill>
                <a:latin typeface="Calibri"/>
                <a:ea typeface="Calibri"/>
                <a:cs typeface="Calibri"/>
                <a:sym typeface="Calibri"/>
              </a:defRPr>
            </a:lvl2pPr>
            <a:lvl3pPr marL="38100" lvl="2" indent="0">
              <a:lnSpc>
                <a:spcPct val="103333"/>
              </a:lnSpc>
              <a:spcBef>
                <a:spcPts val="0"/>
              </a:spcBef>
              <a:buNone/>
              <a:defRPr sz="1200" b="0" i="0">
                <a:solidFill>
                  <a:srgbClr val="2DB0D1"/>
                </a:solidFill>
                <a:latin typeface="Calibri"/>
                <a:ea typeface="Calibri"/>
                <a:cs typeface="Calibri"/>
                <a:sym typeface="Calibri"/>
              </a:defRPr>
            </a:lvl3pPr>
            <a:lvl4pPr marL="38100" lvl="3" indent="0">
              <a:lnSpc>
                <a:spcPct val="103333"/>
              </a:lnSpc>
              <a:spcBef>
                <a:spcPts val="0"/>
              </a:spcBef>
              <a:buNone/>
              <a:defRPr sz="1200" b="0" i="0">
                <a:solidFill>
                  <a:srgbClr val="2DB0D1"/>
                </a:solidFill>
                <a:latin typeface="Calibri"/>
                <a:ea typeface="Calibri"/>
                <a:cs typeface="Calibri"/>
                <a:sym typeface="Calibri"/>
              </a:defRPr>
            </a:lvl4pPr>
            <a:lvl5pPr marL="38100" lvl="4" indent="0">
              <a:lnSpc>
                <a:spcPct val="103333"/>
              </a:lnSpc>
              <a:spcBef>
                <a:spcPts val="0"/>
              </a:spcBef>
              <a:buNone/>
              <a:defRPr sz="1200" b="0" i="0">
                <a:solidFill>
                  <a:srgbClr val="2DB0D1"/>
                </a:solidFill>
                <a:latin typeface="Calibri"/>
                <a:ea typeface="Calibri"/>
                <a:cs typeface="Calibri"/>
                <a:sym typeface="Calibri"/>
              </a:defRPr>
            </a:lvl5pPr>
            <a:lvl6pPr marL="38100" lvl="5" indent="0">
              <a:lnSpc>
                <a:spcPct val="103333"/>
              </a:lnSpc>
              <a:spcBef>
                <a:spcPts val="0"/>
              </a:spcBef>
              <a:buNone/>
              <a:defRPr sz="1200" b="0" i="0">
                <a:solidFill>
                  <a:srgbClr val="2DB0D1"/>
                </a:solidFill>
                <a:latin typeface="Calibri"/>
                <a:ea typeface="Calibri"/>
                <a:cs typeface="Calibri"/>
                <a:sym typeface="Calibri"/>
              </a:defRPr>
            </a:lvl6pPr>
            <a:lvl7pPr marL="38100" lvl="6" indent="0">
              <a:lnSpc>
                <a:spcPct val="103333"/>
              </a:lnSpc>
              <a:spcBef>
                <a:spcPts val="0"/>
              </a:spcBef>
              <a:buNone/>
              <a:defRPr sz="1200" b="0" i="0">
                <a:solidFill>
                  <a:srgbClr val="2DB0D1"/>
                </a:solidFill>
                <a:latin typeface="Calibri"/>
                <a:ea typeface="Calibri"/>
                <a:cs typeface="Calibri"/>
                <a:sym typeface="Calibri"/>
              </a:defRPr>
            </a:lvl7pPr>
            <a:lvl8pPr marL="38100" lvl="7" indent="0">
              <a:lnSpc>
                <a:spcPct val="103333"/>
              </a:lnSpc>
              <a:spcBef>
                <a:spcPts val="0"/>
              </a:spcBef>
              <a:buNone/>
              <a:defRPr sz="1200" b="0" i="0">
                <a:solidFill>
                  <a:srgbClr val="2DB0D1"/>
                </a:solidFill>
                <a:latin typeface="Calibri"/>
                <a:ea typeface="Calibri"/>
                <a:cs typeface="Calibri"/>
                <a:sym typeface="Calibri"/>
              </a:defRPr>
            </a:lvl8pPr>
            <a:lvl9pPr marL="38100" lvl="8" indent="0">
              <a:lnSpc>
                <a:spcPct val="103333"/>
              </a:lnSpc>
              <a:spcBef>
                <a:spcPts val="0"/>
              </a:spcBef>
              <a:buNone/>
              <a:defRPr sz="1200" b="0" i="0">
                <a:solidFill>
                  <a:srgbClr val="2DB0D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185334"/>
            <a:ext cx="5181600" cy="4991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185334"/>
            <a:ext cx="5181600" cy="4991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1D1B9C-39A0-DC41-B6D0-95E63E4DE34B}"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205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1D1B9C-39A0-DC41-B6D0-95E63E4DE34B}"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0497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D1B9C-39A0-DC41-B6D0-95E63E4DE34B}"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8106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D2EB8B-872A-F445-9738-C22D5BFB971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Rectangle 10">
            <a:extLst>
              <a:ext uri="{FF2B5EF4-FFF2-40B4-BE49-F238E27FC236}">
                <a16:creationId xmlns:a16="http://schemas.microsoft.com/office/drawing/2014/main" id="{1230E9BF-91ED-BE45-B22B-593027C1759D}"/>
              </a:ext>
            </a:extLst>
          </p:cNvPr>
          <p:cNvSpPr/>
          <p:nvPr userDrawn="1"/>
        </p:nvSpPr>
        <p:spPr>
          <a:xfrm>
            <a:off x="-8075" y="-4763"/>
            <a:ext cx="49699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 name="Title 1"/>
          <p:cNvSpPr>
            <a:spLocks noGrp="1"/>
          </p:cNvSpPr>
          <p:nvPr>
            <p:ph type="title" hasCustomPrompt="1"/>
          </p:nvPr>
        </p:nvSpPr>
        <p:spPr>
          <a:xfrm>
            <a:off x="821014" y="457200"/>
            <a:ext cx="3932237" cy="956733"/>
          </a:xfrm>
        </p:spPr>
        <p:txBody>
          <a:bodyPr anchor="b">
            <a:normAutofit/>
          </a:bodyPr>
          <a:lstStyle>
            <a:lvl1pPr>
              <a:defRPr sz="2667"/>
            </a:lvl1pPr>
          </a:lstStyle>
          <a:p>
            <a:r>
              <a:rPr lang="en-US" dirty="0"/>
              <a:t>CLICK TO EDIT MASTER TITLE STYLE</a:t>
            </a:r>
          </a:p>
        </p:txBody>
      </p:sp>
      <p:sp>
        <p:nvSpPr>
          <p:cNvPr id="3" name="Content Placeholder 2"/>
          <p:cNvSpPr>
            <a:spLocks noGrp="1"/>
          </p:cNvSpPr>
          <p:nvPr>
            <p:ph idx="1"/>
          </p:nvPr>
        </p:nvSpPr>
        <p:spPr>
          <a:xfrm>
            <a:off x="5198787" y="457201"/>
            <a:ext cx="617220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1014" y="1549401"/>
            <a:ext cx="3932237" cy="4319588"/>
          </a:xfr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D1B9C-39A0-DC41-B6D0-95E63E4DE34B}" type="datetimeFigureOut">
              <a:rPr lang="en-US" smtClean="0"/>
              <a:t>10/28/2025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12" name="Freeform 11">
            <a:extLst>
              <a:ext uri="{FF2B5EF4-FFF2-40B4-BE49-F238E27FC236}">
                <a16:creationId xmlns:a16="http://schemas.microsoft.com/office/drawing/2014/main" id="{A213D6EE-1048-2347-A12B-9C4554E2D324}"/>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ln>
                <a:noFill/>
              </a:ln>
            </a:endParaRPr>
          </a:p>
        </p:txBody>
      </p:sp>
      <p:sp>
        <p:nvSpPr>
          <p:cNvPr id="17" name="Date Placeholder 3">
            <a:extLst>
              <a:ext uri="{FF2B5EF4-FFF2-40B4-BE49-F238E27FC236}">
                <a16:creationId xmlns:a16="http://schemas.microsoft.com/office/drawing/2014/main" id="{9642413D-9D1F-BF47-AA2A-C3FFCD2BD68B}"/>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bg1"/>
                </a:solidFill>
              </a:rPr>
              <a:pPr algn="ctr"/>
              <a:t>‹#›</a:t>
            </a:fld>
            <a:endParaRPr lang="en-US" sz="1067" dirty="0">
              <a:solidFill>
                <a:schemeClr val="bg1"/>
              </a:solidFill>
            </a:endParaRPr>
          </a:p>
        </p:txBody>
      </p:sp>
      <p:pic>
        <p:nvPicPr>
          <p:cNvPr id="18" name="Picture 17">
            <a:extLst>
              <a:ext uri="{FF2B5EF4-FFF2-40B4-BE49-F238E27FC236}">
                <a16:creationId xmlns:a16="http://schemas.microsoft.com/office/drawing/2014/main" id="{09BED792-307D-BA4F-91C5-35CB420A5A81}"/>
              </a:ext>
            </a:extLst>
          </p:cNvPr>
          <p:cNvPicPr>
            <a:picLocks noChangeAspect="1"/>
          </p:cNvPicPr>
          <p:nvPr userDrawn="1"/>
        </p:nvPicPr>
        <p:blipFill>
          <a:blip r:embed="rId2"/>
          <a:srcRect/>
          <a:stretch/>
        </p:blipFill>
        <p:spPr>
          <a:xfrm>
            <a:off x="9431294" y="6231573"/>
            <a:ext cx="2402183" cy="404104"/>
          </a:xfrm>
          <a:prstGeom prst="rect">
            <a:avLst/>
          </a:prstGeom>
        </p:spPr>
      </p:pic>
    </p:spTree>
    <p:extLst>
      <p:ext uri="{BB962C8B-B14F-4D97-AF65-F5344CB8AC3E}">
        <p14:creationId xmlns:p14="http://schemas.microsoft.com/office/powerpoint/2010/main" val="2627242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D2EB8B-872A-F445-9738-C22D5BFB971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Rectangle 10">
            <a:extLst>
              <a:ext uri="{FF2B5EF4-FFF2-40B4-BE49-F238E27FC236}">
                <a16:creationId xmlns:a16="http://schemas.microsoft.com/office/drawing/2014/main" id="{1230E9BF-91ED-BE45-B22B-593027C1759D}"/>
              </a:ext>
            </a:extLst>
          </p:cNvPr>
          <p:cNvSpPr/>
          <p:nvPr userDrawn="1"/>
        </p:nvSpPr>
        <p:spPr>
          <a:xfrm>
            <a:off x="-8075" y="-4763"/>
            <a:ext cx="4969933"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 name="Title 1"/>
          <p:cNvSpPr>
            <a:spLocks noGrp="1"/>
          </p:cNvSpPr>
          <p:nvPr>
            <p:ph type="title" hasCustomPrompt="1"/>
          </p:nvPr>
        </p:nvSpPr>
        <p:spPr>
          <a:xfrm>
            <a:off x="821014" y="457200"/>
            <a:ext cx="3932237" cy="956733"/>
          </a:xfrm>
        </p:spPr>
        <p:txBody>
          <a:bodyPr anchor="b">
            <a:normAutofit/>
          </a:bodyPr>
          <a:lstStyle>
            <a:lvl1pPr>
              <a:defRPr sz="2667"/>
            </a:lvl1pPr>
          </a:lstStyle>
          <a:p>
            <a:r>
              <a:rPr lang="en-US" dirty="0"/>
              <a:t>CLICK TO EDIT MASTER TITLE STYLE</a:t>
            </a:r>
          </a:p>
        </p:txBody>
      </p:sp>
      <p:sp>
        <p:nvSpPr>
          <p:cNvPr id="3" name="Content Placeholder 2"/>
          <p:cNvSpPr>
            <a:spLocks noGrp="1"/>
          </p:cNvSpPr>
          <p:nvPr>
            <p:ph idx="1"/>
          </p:nvPr>
        </p:nvSpPr>
        <p:spPr>
          <a:xfrm>
            <a:off x="5198787" y="457201"/>
            <a:ext cx="617220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1014" y="1549401"/>
            <a:ext cx="3932237" cy="4319588"/>
          </a:xfr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D1B9C-39A0-DC41-B6D0-95E63E4DE34B}" type="datetimeFigureOut">
              <a:rPr lang="en-US" smtClean="0"/>
              <a:t>10/28/2025</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12" name="Freeform 11">
            <a:extLst>
              <a:ext uri="{FF2B5EF4-FFF2-40B4-BE49-F238E27FC236}">
                <a16:creationId xmlns:a16="http://schemas.microsoft.com/office/drawing/2014/main" id="{A213D6EE-1048-2347-A12B-9C4554E2D324}"/>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ln>
                <a:noFill/>
              </a:ln>
            </a:endParaRPr>
          </a:p>
        </p:txBody>
      </p:sp>
      <p:sp>
        <p:nvSpPr>
          <p:cNvPr id="17" name="Date Placeholder 3">
            <a:extLst>
              <a:ext uri="{FF2B5EF4-FFF2-40B4-BE49-F238E27FC236}">
                <a16:creationId xmlns:a16="http://schemas.microsoft.com/office/drawing/2014/main" id="{9642413D-9D1F-BF47-AA2A-C3FFCD2BD68B}"/>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bg1"/>
                </a:solidFill>
              </a:rPr>
              <a:pPr algn="ctr"/>
              <a:t>‹#›</a:t>
            </a:fld>
            <a:endParaRPr lang="en-US" sz="1067" dirty="0">
              <a:solidFill>
                <a:schemeClr val="bg1"/>
              </a:solidFill>
            </a:endParaRPr>
          </a:p>
        </p:txBody>
      </p:sp>
      <p:pic>
        <p:nvPicPr>
          <p:cNvPr id="18" name="Picture 17">
            <a:extLst>
              <a:ext uri="{FF2B5EF4-FFF2-40B4-BE49-F238E27FC236}">
                <a16:creationId xmlns:a16="http://schemas.microsoft.com/office/drawing/2014/main" id="{09BED792-307D-BA4F-91C5-35CB420A5A81}"/>
              </a:ext>
            </a:extLst>
          </p:cNvPr>
          <p:cNvPicPr>
            <a:picLocks noChangeAspect="1"/>
          </p:cNvPicPr>
          <p:nvPr userDrawn="1"/>
        </p:nvPicPr>
        <p:blipFill>
          <a:blip r:embed="rId3"/>
          <a:srcRect/>
          <a:stretch/>
        </p:blipFill>
        <p:spPr>
          <a:xfrm>
            <a:off x="9431294" y="6231573"/>
            <a:ext cx="2402183" cy="404104"/>
          </a:xfrm>
          <a:prstGeom prst="rect">
            <a:avLst/>
          </a:prstGeom>
        </p:spPr>
      </p:pic>
    </p:spTree>
    <p:extLst>
      <p:ext uri="{BB962C8B-B14F-4D97-AF65-F5344CB8AC3E}">
        <p14:creationId xmlns:p14="http://schemas.microsoft.com/office/powerpoint/2010/main" val="3103286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D2EB8B-872A-F445-9738-C22D5BFB971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Rectangle 10">
            <a:extLst>
              <a:ext uri="{FF2B5EF4-FFF2-40B4-BE49-F238E27FC236}">
                <a16:creationId xmlns:a16="http://schemas.microsoft.com/office/drawing/2014/main" id="{1230E9BF-91ED-BE45-B22B-593027C1759D}"/>
              </a:ext>
            </a:extLst>
          </p:cNvPr>
          <p:cNvSpPr/>
          <p:nvPr userDrawn="1"/>
        </p:nvSpPr>
        <p:spPr>
          <a:xfrm>
            <a:off x="-8075" y="-4763"/>
            <a:ext cx="4969933"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 name="Title 1"/>
          <p:cNvSpPr>
            <a:spLocks noGrp="1"/>
          </p:cNvSpPr>
          <p:nvPr>
            <p:ph type="title" hasCustomPrompt="1"/>
          </p:nvPr>
        </p:nvSpPr>
        <p:spPr>
          <a:xfrm>
            <a:off x="821014" y="457200"/>
            <a:ext cx="3932237" cy="956733"/>
          </a:xfrm>
        </p:spPr>
        <p:txBody>
          <a:bodyPr anchor="b">
            <a:normAutofit/>
          </a:bodyPr>
          <a:lstStyle>
            <a:lvl1pPr>
              <a:defRPr sz="2667">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98787" y="457201"/>
            <a:ext cx="617220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1014" y="1549401"/>
            <a:ext cx="3932237" cy="4319588"/>
          </a:xfrm>
        </p:spPr>
        <p:txBody>
          <a:bodyPr/>
          <a:lstStyle>
            <a:lvl1pPr marL="0" indent="0">
              <a:buNone/>
              <a:defRPr sz="16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D1B9C-39A0-DC41-B6D0-95E63E4DE34B}" type="datetimeFigureOut">
              <a:rPr lang="en-US" smtClean="0"/>
              <a:t>10/28/2025</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endParaRPr lang="en-US" dirty="0"/>
          </a:p>
        </p:txBody>
      </p:sp>
      <p:sp>
        <p:nvSpPr>
          <p:cNvPr id="12" name="Freeform 11">
            <a:extLst>
              <a:ext uri="{FF2B5EF4-FFF2-40B4-BE49-F238E27FC236}">
                <a16:creationId xmlns:a16="http://schemas.microsoft.com/office/drawing/2014/main" id="{A213D6EE-1048-2347-A12B-9C4554E2D324}"/>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ln>
                <a:noFill/>
              </a:ln>
            </a:endParaRPr>
          </a:p>
        </p:txBody>
      </p:sp>
      <p:sp>
        <p:nvSpPr>
          <p:cNvPr id="17" name="Date Placeholder 3">
            <a:extLst>
              <a:ext uri="{FF2B5EF4-FFF2-40B4-BE49-F238E27FC236}">
                <a16:creationId xmlns:a16="http://schemas.microsoft.com/office/drawing/2014/main" id="{9642413D-9D1F-BF47-AA2A-C3FFCD2BD68B}"/>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bg1"/>
                </a:solidFill>
              </a:rPr>
              <a:pPr algn="ctr"/>
              <a:t>‹#›</a:t>
            </a:fld>
            <a:endParaRPr lang="en-US" sz="1067" dirty="0">
              <a:solidFill>
                <a:schemeClr val="bg1"/>
              </a:solidFill>
            </a:endParaRPr>
          </a:p>
        </p:txBody>
      </p:sp>
      <p:pic>
        <p:nvPicPr>
          <p:cNvPr id="18" name="Picture 17">
            <a:extLst>
              <a:ext uri="{FF2B5EF4-FFF2-40B4-BE49-F238E27FC236}">
                <a16:creationId xmlns:a16="http://schemas.microsoft.com/office/drawing/2014/main" id="{09BED792-307D-BA4F-91C5-35CB420A5A81}"/>
              </a:ext>
            </a:extLst>
          </p:cNvPr>
          <p:cNvPicPr>
            <a:picLocks noChangeAspect="1"/>
          </p:cNvPicPr>
          <p:nvPr userDrawn="1"/>
        </p:nvPicPr>
        <p:blipFill>
          <a:blip r:embed="rId3"/>
          <a:srcRect/>
          <a:stretch/>
        </p:blipFill>
        <p:spPr>
          <a:xfrm>
            <a:off x="9431294" y="6231573"/>
            <a:ext cx="2402183" cy="404104"/>
          </a:xfrm>
          <a:prstGeom prst="rect">
            <a:avLst/>
          </a:prstGeom>
        </p:spPr>
      </p:pic>
    </p:spTree>
    <p:extLst>
      <p:ext uri="{BB962C8B-B14F-4D97-AF65-F5344CB8AC3E}">
        <p14:creationId xmlns:p14="http://schemas.microsoft.com/office/powerpoint/2010/main" val="168548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C7377-2415-534E-936C-5398E329E64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3" name="Rectangle 12">
            <a:extLst>
              <a:ext uri="{FF2B5EF4-FFF2-40B4-BE49-F238E27FC236}">
                <a16:creationId xmlns:a16="http://schemas.microsoft.com/office/drawing/2014/main" id="{51ECC190-CA6F-784A-90E4-988510DA8BEA}"/>
              </a:ext>
            </a:extLst>
          </p:cNvPr>
          <p:cNvSpPr/>
          <p:nvPr userDrawn="1"/>
        </p:nvSpPr>
        <p:spPr>
          <a:xfrm>
            <a:off x="-8075" y="-4763"/>
            <a:ext cx="49699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4" name="Title 1">
            <a:extLst>
              <a:ext uri="{FF2B5EF4-FFF2-40B4-BE49-F238E27FC236}">
                <a16:creationId xmlns:a16="http://schemas.microsoft.com/office/drawing/2014/main" id="{DF301810-7C1D-BC4D-BB04-B673DA79125E}"/>
              </a:ext>
            </a:extLst>
          </p:cNvPr>
          <p:cNvSpPr>
            <a:spLocks noGrp="1"/>
          </p:cNvSpPr>
          <p:nvPr>
            <p:ph type="title" hasCustomPrompt="1"/>
          </p:nvPr>
        </p:nvSpPr>
        <p:spPr>
          <a:xfrm>
            <a:off x="833615" y="457200"/>
            <a:ext cx="3932237" cy="956733"/>
          </a:xfrm>
        </p:spPr>
        <p:txBody>
          <a:bodyPr anchor="b">
            <a:normAutofit/>
          </a:bodyPr>
          <a:lstStyle>
            <a:lvl1pPr>
              <a:defRPr sz="2667"/>
            </a:lvl1pPr>
          </a:lstStyle>
          <a:p>
            <a:r>
              <a:rPr lang="en-US" dirty="0"/>
              <a:t>CLICK TO EDIT MASTER TITLE STYLE</a:t>
            </a:r>
          </a:p>
        </p:txBody>
      </p:sp>
      <p:sp>
        <p:nvSpPr>
          <p:cNvPr id="15" name="Text Placeholder 3">
            <a:extLst>
              <a:ext uri="{FF2B5EF4-FFF2-40B4-BE49-F238E27FC236}">
                <a16:creationId xmlns:a16="http://schemas.microsoft.com/office/drawing/2014/main" id="{2C2D7799-3D4F-8643-8863-2AB6E4C93664}"/>
              </a:ext>
            </a:extLst>
          </p:cNvPr>
          <p:cNvSpPr>
            <a:spLocks noGrp="1"/>
          </p:cNvSpPr>
          <p:nvPr>
            <p:ph type="body" sz="half" idx="2"/>
          </p:nvPr>
        </p:nvSpPr>
        <p:spPr>
          <a:xfrm>
            <a:off x="833615" y="1549401"/>
            <a:ext cx="3932237" cy="4319588"/>
          </a:xfr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3" name="Picture Placeholder 2"/>
          <p:cNvSpPr>
            <a:spLocks noGrp="1" noChangeAspect="1"/>
          </p:cNvSpPr>
          <p:nvPr>
            <p:ph type="pic" idx="1"/>
          </p:nvPr>
        </p:nvSpPr>
        <p:spPr>
          <a:xfrm>
            <a:off x="5186185" y="457201"/>
            <a:ext cx="6172200" cy="54038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7E1D1B9C-39A0-DC41-B6D0-95E63E4DE34B}" type="datetimeFigureOut">
              <a:rPr lang="en-US" smtClean="0"/>
              <a:t>10/28/2025</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16" name="Freeform 15">
            <a:extLst>
              <a:ext uri="{FF2B5EF4-FFF2-40B4-BE49-F238E27FC236}">
                <a16:creationId xmlns:a16="http://schemas.microsoft.com/office/drawing/2014/main" id="{FACABF26-4899-4947-AA09-50BB824E8FB3}"/>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ln>
                <a:noFill/>
              </a:ln>
            </a:endParaRPr>
          </a:p>
        </p:txBody>
      </p:sp>
      <p:sp>
        <p:nvSpPr>
          <p:cNvPr id="20" name="Date Placeholder 3">
            <a:extLst>
              <a:ext uri="{FF2B5EF4-FFF2-40B4-BE49-F238E27FC236}">
                <a16:creationId xmlns:a16="http://schemas.microsoft.com/office/drawing/2014/main" id="{681D4C3C-03A3-8D45-8A84-FF5F16451CCC}"/>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bg1"/>
                </a:solidFill>
              </a:rPr>
              <a:pPr algn="ctr"/>
              <a:t>‹#›</a:t>
            </a:fld>
            <a:endParaRPr lang="en-US" sz="1067" dirty="0">
              <a:solidFill>
                <a:schemeClr val="bg1"/>
              </a:solidFill>
            </a:endParaRPr>
          </a:p>
        </p:txBody>
      </p:sp>
      <p:pic>
        <p:nvPicPr>
          <p:cNvPr id="21" name="Picture 20">
            <a:extLst>
              <a:ext uri="{FF2B5EF4-FFF2-40B4-BE49-F238E27FC236}">
                <a16:creationId xmlns:a16="http://schemas.microsoft.com/office/drawing/2014/main" id="{BEFF3DB3-0F74-994B-BF2F-B64F75CFCB6E}"/>
              </a:ext>
            </a:extLst>
          </p:cNvPr>
          <p:cNvPicPr>
            <a:picLocks noChangeAspect="1"/>
          </p:cNvPicPr>
          <p:nvPr userDrawn="1"/>
        </p:nvPicPr>
        <p:blipFill>
          <a:blip r:embed="rId2"/>
          <a:srcRect/>
          <a:stretch/>
        </p:blipFill>
        <p:spPr>
          <a:xfrm>
            <a:off x="9431294" y="6231573"/>
            <a:ext cx="2402183" cy="404104"/>
          </a:xfrm>
          <a:prstGeom prst="rect">
            <a:avLst/>
          </a:prstGeom>
        </p:spPr>
      </p:pic>
    </p:spTree>
    <p:extLst>
      <p:ext uri="{BB962C8B-B14F-4D97-AF65-F5344CB8AC3E}">
        <p14:creationId xmlns:p14="http://schemas.microsoft.com/office/powerpoint/2010/main" val="4084345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D2EB8B-872A-F445-9738-C22D5BFB971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Rectangle 10">
            <a:extLst>
              <a:ext uri="{FF2B5EF4-FFF2-40B4-BE49-F238E27FC236}">
                <a16:creationId xmlns:a16="http://schemas.microsoft.com/office/drawing/2014/main" id="{1230E9BF-91ED-BE45-B22B-593027C1759D}"/>
              </a:ext>
            </a:extLst>
          </p:cNvPr>
          <p:cNvSpPr/>
          <p:nvPr userDrawn="1"/>
        </p:nvSpPr>
        <p:spPr>
          <a:xfrm>
            <a:off x="7218968" y="-4763"/>
            <a:ext cx="4969933" cy="6862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 name="Title 1"/>
          <p:cNvSpPr>
            <a:spLocks noGrp="1"/>
          </p:cNvSpPr>
          <p:nvPr>
            <p:ph type="title" hasCustomPrompt="1"/>
          </p:nvPr>
        </p:nvSpPr>
        <p:spPr>
          <a:xfrm>
            <a:off x="7434164" y="457200"/>
            <a:ext cx="3932237" cy="956733"/>
          </a:xfrm>
        </p:spPr>
        <p:txBody>
          <a:bodyPr anchor="b">
            <a:normAutofit/>
          </a:bodyPr>
          <a:lstStyle>
            <a:lvl1pPr>
              <a:defRPr sz="2667"/>
            </a:lvl1pPr>
          </a:lstStyle>
          <a:p>
            <a:r>
              <a:rPr lang="en-US" dirty="0"/>
              <a:t>CLICK TO EDIT MASTER TITLE STYLE</a:t>
            </a:r>
          </a:p>
        </p:txBody>
      </p:sp>
      <p:sp>
        <p:nvSpPr>
          <p:cNvPr id="3" name="Content Placeholder 2"/>
          <p:cNvSpPr>
            <a:spLocks noGrp="1"/>
          </p:cNvSpPr>
          <p:nvPr>
            <p:ph idx="1"/>
          </p:nvPr>
        </p:nvSpPr>
        <p:spPr>
          <a:xfrm>
            <a:off x="825599" y="457201"/>
            <a:ext cx="617220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434164" y="1549401"/>
            <a:ext cx="3932237" cy="4319588"/>
          </a:xfr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D1B9C-39A0-DC41-B6D0-95E63E4DE34B}"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9A8EB975-F32B-BC47-B17A-26B57BE5DBBA}"/>
              </a:ext>
            </a:extLst>
          </p:cNvPr>
          <p:cNvPicPr>
            <a:picLocks noChangeAspect="1"/>
          </p:cNvPicPr>
          <p:nvPr userDrawn="1"/>
        </p:nvPicPr>
        <p:blipFill>
          <a:blip r:embed="rId2"/>
          <a:srcRect/>
          <a:stretch/>
        </p:blipFill>
        <p:spPr>
          <a:xfrm>
            <a:off x="9431298" y="6231573"/>
            <a:ext cx="2402173" cy="404104"/>
          </a:xfrm>
          <a:prstGeom prst="rect">
            <a:avLst/>
          </a:prstGeom>
        </p:spPr>
      </p:pic>
      <p:sp>
        <p:nvSpPr>
          <p:cNvPr id="19" name="Freeform 18">
            <a:extLst>
              <a:ext uri="{FF2B5EF4-FFF2-40B4-BE49-F238E27FC236}">
                <a16:creationId xmlns:a16="http://schemas.microsoft.com/office/drawing/2014/main" id="{187821C4-A1EE-1D4D-85CB-927B86B6B1FC}"/>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p>
        </p:txBody>
      </p:sp>
      <p:sp>
        <p:nvSpPr>
          <p:cNvPr id="18" name="Date Placeholder 3">
            <a:extLst>
              <a:ext uri="{FF2B5EF4-FFF2-40B4-BE49-F238E27FC236}">
                <a16:creationId xmlns:a16="http://schemas.microsoft.com/office/drawing/2014/main" id="{3ADE80BF-5A71-7D4E-9581-5F62FEB1AD50}"/>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accent1"/>
                </a:solidFill>
              </a:rPr>
              <a:pPr algn="ctr"/>
              <a:t>‹#›</a:t>
            </a:fld>
            <a:endParaRPr lang="en-US" sz="1067" dirty="0">
              <a:solidFill>
                <a:schemeClr val="accent1"/>
              </a:solidFill>
            </a:endParaRPr>
          </a:p>
        </p:txBody>
      </p:sp>
    </p:spTree>
    <p:extLst>
      <p:ext uri="{BB962C8B-B14F-4D97-AF65-F5344CB8AC3E}">
        <p14:creationId xmlns:p14="http://schemas.microsoft.com/office/powerpoint/2010/main" val="2759125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C7377-2415-534E-936C-5398E329E64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3" name="Rectangle 12">
            <a:extLst>
              <a:ext uri="{FF2B5EF4-FFF2-40B4-BE49-F238E27FC236}">
                <a16:creationId xmlns:a16="http://schemas.microsoft.com/office/drawing/2014/main" id="{51ECC190-CA6F-784A-90E4-988510DA8BEA}"/>
              </a:ext>
            </a:extLst>
          </p:cNvPr>
          <p:cNvSpPr/>
          <p:nvPr userDrawn="1"/>
        </p:nvSpPr>
        <p:spPr>
          <a:xfrm>
            <a:off x="7222067" y="-4763"/>
            <a:ext cx="49699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4" name="Title 1">
            <a:extLst>
              <a:ext uri="{FF2B5EF4-FFF2-40B4-BE49-F238E27FC236}">
                <a16:creationId xmlns:a16="http://schemas.microsoft.com/office/drawing/2014/main" id="{DF301810-7C1D-BC4D-BB04-B673DA79125E}"/>
              </a:ext>
            </a:extLst>
          </p:cNvPr>
          <p:cNvSpPr>
            <a:spLocks noGrp="1"/>
          </p:cNvSpPr>
          <p:nvPr>
            <p:ph type="title" hasCustomPrompt="1"/>
          </p:nvPr>
        </p:nvSpPr>
        <p:spPr>
          <a:xfrm>
            <a:off x="7434164" y="457200"/>
            <a:ext cx="3932237" cy="956733"/>
          </a:xfrm>
        </p:spPr>
        <p:txBody>
          <a:bodyPr anchor="b">
            <a:normAutofit/>
          </a:bodyPr>
          <a:lstStyle>
            <a:lvl1pPr>
              <a:defRPr sz="2667"/>
            </a:lvl1pPr>
          </a:lstStyle>
          <a:p>
            <a:r>
              <a:rPr lang="en-US" dirty="0"/>
              <a:t>CLICK TO EDIT MASTER TITLE STYLE</a:t>
            </a:r>
          </a:p>
        </p:txBody>
      </p:sp>
      <p:sp>
        <p:nvSpPr>
          <p:cNvPr id="15" name="Text Placeholder 3">
            <a:extLst>
              <a:ext uri="{FF2B5EF4-FFF2-40B4-BE49-F238E27FC236}">
                <a16:creationId xmlns:a16="http://schemas.microsoft.com/office/drawing/2014/main" id="{2C2D7799-3D4F-8643-8863-2AB6E4C93664}"/>
              </a:ext>
            </a:extLst>
          </p:cNvPr>
          <p:cNvSpPr>
            <a:spLocks noGrp="1"/>
          </p:cNvSpPr>
          <p:nvPr>
            <p:ph type="body" sz="half" idx="2"/>
          </p:nvPr>
        </p:nvSpPr>
        <p:spPr>
          <a:xfrm>
            <a:off x="7434164" y="1549401"/>
            <a:ext cx="3932237" cy="4319588"/>
          </a:xfr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3" name="Picture Placeholder 2"/>
          <p:cNvSpPr>
            <a:spLocks noGrp="1" noChangeAspect="1"/>
          </p:cNvSpPr>
          <p:nvPr>
            <p:ph type="pic" idx="1"/>
          </p:nvPr>
        </p:nvSpPr>
        <p:spPr>
          <a:xfrm>
            <a:off x="838200" y="457201"/>
            <a:ext cx="6172200" cy="54038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7E1D1B9C-39A0-DC41-B6D0-95E63E4DE34B}"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pic>
        <p:nvPicPr>
          <p:cNvPr id="20" name="Picture 19">
            <a:extLst>
              <a:ext uri="{FF2B5EF4-FFF2-40B4-BE49-F238E27FC236}">
                <a16:creationId xmlns:a16="http://schemas.microsoft.com/office/drawing/2014/main" id="{95ECB0FF-044B-804A-BA0F-B91AD9FE83A9}"/>
              </a:ext>
            </a:extLst>
          </p:cNvPr>
          <p:cNvPicPr>
            <a:picLocks noChangeAspect="1"/>
          </p:cNvPicPr>
          <p:nvPr userDrawn="1"/>
        </p:nvPicPr>
        <p:blipFill>
          <a:blip r:embed="rId2"/>
          <a:srcRect/>
          <a:stretch/>
        </p:blipFill>
        <p:spPr>
          <a:xfrm>
            <a:off x="9431298" y="6231573"/>
            <a:ext cx="2402173" cy="404104"/>
          </a:xfrm>
          <a:prstGeom prst="rect">
            <a:avLst/>
          </a:prstGeom>
        </p:spPr>
      </p:pic>
      <p:sp>
        <p:nvSpPr>
          <p:cNvPr id="16" name="Freeform 15">
            <a:extLst>
              <a:ext uri="{FF2B5EF4-FFF2-40B4-BE49-F238E27FC236}">
                <a16:creationId xmlns:a16="http://schemas.microsoft.com/office/drawing/2014/main" id="{5736819D-9823-604A-85F6-5CEFC2391EB7}"/>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p>
        </p:txBody>
      </p:sp>
      <p:sp>
        <p:nvSpPr>
          <p:cNvPr id="21" name="Date Placeholder 3">
            <a:extLst>
              <a:ext uri="{FF2B5EF4-FFF2-40B4-BE49-F238E27FC236}">
                <a16:creationId xmlns:a16="http://schemas.microsoft.com/office/drawing/2014/main" id="{E988740F-88FF-CD4C-AE03-7A7F62AF52BE}"/>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accent1"/>
                </a:solidFill>
              </a:rPr>
              <a:pPr algn="ctr"/>
              <a:t>‹#›</a:t>
            </a:fld>
            <a:endParaRPr lang="en-US" sz="1067" dirty="0">
              <a:solidFill>
                <a:schemeClr val="accent1"/>
              </a:solidFill>
            </a:endParaRPr>
          </a:p>
        </p:txBody>
      </p:sp>
    </p:spTree>
    <p:extLst>
      <p:ext uri="{BB962C8B-B14F-4D97-AF65-F5344CB8AC3E}">
        <p14:creationId xmlns:p14="http://schemas.microsoft.com/office/powerpoint/2010/main" val="2662120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996600-87AB-B243-94E4-F936162D95C7}"/>
              </a:ext>
            </a:extLst>
          </p:cNvPr>
          <p:cNvSpPr/>
          <p:nvPr userDrawn="1"/>
        </p:nvSpPr>
        <p:spPr>
          <a:xfrm>
            <a:off x="0" y="999067"/>
            <a:ext cx="12192000" cy="585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1D1B9C-39A0-DC41-B6D0-95E63E4DE34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dirty="0"/>
          </a:p>
        </p:txBody>
      </p:sp>
      <p:sp>
        <p:nvSpPr>
          <p:cNvPr id="8" name="Date Placeholder 3">
            <a:extLst>
              <a:ext uri="{FF2B5EF4-FFF2-40B4-BE49-F238E27FC236}">
                <a16:creationId xmlns:a16="http://schemas.microsoft.com/office/drawing/2014/main" id="{3F7C02BF-22E7-0F48-B5F6-00DC138EAF96}"/>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accent1"/>
                </a:solidFill>
              </a:rPr>
              <a:pPr algn="ctr"/>
              <a:t>‹#›</a:t>
            </a:fld>
            <a:endParaRPr lang="en-US" sz="1067" dirty="0">
              <a:solidFill>
                <a:schemeClr val="accent1"/>
              </a:solidFill>
            </a:endParaRPr>
          </a:p>
        </p:txBody>
      </p:sp>
    </p:spTree>
    <p:extLst>
      <p:ext uri="{BB962C8B-B14F-4D97-AF65-F5344CB8AC3E}">
        <p14:creationId xmlns:p14="http://schemas.microsoft.com/office/powerpoint/2010/main" val="379398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5"/>
        <p:cNvGrpSpPr/>
        <p:nvPr/>
      </p:nvGrpSpPr>
      <p:grpSpPr>
        <a:xfrm>
          <a:off x="0" y="0"/>
          <a:ext cx="0" cy="0"/>
          <a:chOff x="0" y="0"/>
          <a:chExt cx="0" cy="0"/>
        </a:xfrm>
      </p:grpSpPr>
      <p:sp>
        <p:nvSpPr>
          <p:cNvPr id="26" name="Google Shape;26;p2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lvl1pPr marL="38100" lvl="0" indent="0">
              <a:lnSpc>
                <a:spcPct val="103333"/>
              </a:lnSpc>
              <a:spcBef>
                <a:spcPts val="0"/>
              </a:spcBef>
              <a:buNone/>
              <a:defRPr sz="1200" b="0" i="0">
                <a:solidFill>
                  <a:srgbClr val="2DB0D1"/>
                </a:solidFill>
                <a:latin typeface="Calibri"/>
                <a:ea typeface="Calibri"/>
                <a:cs typeface="Calibri"/>
                <a:sym typeface="Calibri"/>
              </a:defRPr>
            </a:lvl1pPr>
            <a:lvl2pPr marL="38100" lvl="1" indent="0">
              <a:lnSpc>
                <a:spcPct val="103333"/>
              </a:lnSpc>
              <a:spcBef>
                <a:spcPts val="0"/>
              </a:spcBef>
              <a:buNone/>
              <a:defRPr sz="1200" b="0" i="0">
                <a:solidFill>
                  <a:srgbClr val="2DB0D1"/>
                </a:solidFill>
                <a:latin typeface="Calibri"/>
                <a:ea typeface="Calibri"/>
                <a:cs typeface="Calibri"/>
                <a:sym typeface="Calibri"/>
              </a:defRPr>
            </a:lvl2pPr>
            <a:lvl3pPr marL="38100" lvl="2" indent="0">
              <a:lnSpc>
                <a:spcPct val="103333"/>
              </a:lnSpc>
              <a:spcBef>
                <a:spcPts val="0"/>
              </a:spcBef>
              <a:buNone/>
              <a:defRPr sz="1200" b="0" i="0">
                <a:solidFill>
                  <a:srgbClr val="2DB0D1"/>
                </a:solidFill>
                <a:latin typeface="Calibri"/>
                <a:ea typeface="Calibri"/>
                <a:cs typeface="Calibri"/>
                <a:sym typeface="Calibri"/>
              </a:defRPr>
            </a:lvl3pPr>
            <a:lvl4pPr marL="38100" lvl="3" indent="0">
              <a:lnSpc>
                <a:spcPct val="103333"/>
              </a:lnSpc>
              <a:spcBef>
                <a:spcPts val="0"/>
              </a:spcBef>
              <a:buNone/>
              <a:defRPr sz="1200" b="0" i="0">
                <a:solidFill>
                  <a:srgbClr val="2DB0D1"/>
                </a:solidFill>
                <a:latin typeface="Calibri"/>
                <a:ea typeface="Calibri"/>
                <a:cs typeface="Calibri"/>
                <a:sym typeface="Calibri"/>
              </a:defRPr>
            </a:lvl4pPr>
            <a:lvl5pPr marL="38100" lvl="4" indent="0">
              <a:lnSpc>
                <a:spcPct val="103333"/>
              </a:lnSpc>
              <a:spcBef>
                <a:spcPts val="0"/>
              </a:spcBef>
              <a:buNone/>
              <a:defRPr sz="1200" b="0" i="0">
                <a:solidFill>
                  <a:srgbClr val="2DB0D1"/>
                </a:solidFill>
                <a:latin typeface="Calibri"/>
                <a:ea typeface="Calibri"/>
                <a:cs typeface="Calibri"/>
                <a:sym typeface="Calibri"/>
              </a:defRPr>
            </a:lvl5pPr>
            <a:lvl6pPr marL="38100" lvl="5" indent="0">
              <a:lnSpc>
                <a:spcPct val="103333"/>
              </a:lnSpc>
              <a:spcBef>
                <a:spcPts val="0"/>
              </a:spcBef>
              <a:buNone/>
              <a:defRPr sz="1200" b="0" i="0">
                <a:solidFill>
                  <a:srgbClr val="2DB0D1"/>
                </a:solidFill>
                <a:latin typeface="Calibri"/>
                <a:ea typeface="Calibri"/>
                <a:cs typeface="Calibri"/>
                <a:sym typeface="Calibri"/>
              </a:defRPr>
            </a:lvl6pPr>
            <a:lvl7pPr marL="38100" lvl="6" indent="0">
              <a:lnSpc>
                <a:spcPct val="103333"/>
              </a:lnSpc>
              <a:spcBef>
                <a:spcPts val="0"/>
              </a:spcBef>
              <a:buNone/>
              <a:defRPr sz="1200" b="0" i="0">
                <a:solidFill>
                  <a:srgbClr val="2DB0D1"/>
                </a:solidFill>
                <a:latin typeface="Calibri"/>
                <a:ea typeface="Calibri"/>
                <a:cs typeface="Calibri"/>
                <a:sym typeface="Calibri"/>
              </a:defRPr>
            </a:lvl7pPr>
            <a:lvl8pPr marL="38100" lvl="7" indent="0">
              <a:lnSpc>
                <a:spcPct val="103333"/>
              </a:lnSpc>
              <a:spcBef>
                <a:spcPts val="0"/>
              </a:spcBef>
              <a:buNone/>
              <a:defRPr sz="1200" b="0" i="0">
                <a:solidFill>
                  <a:srgbClr val="2DB0D1"/>
                </a:solidFill>
                <a:latin typeface="Calibri"/>
                <a:ea typeface="Calibri"/>
                <a:cs typeface="Calibri"/>
                <a:sym typeface="Calibri"/>
              </a:defRPr>
            </a:lvl8pPr>
            <a:lvl9pPr marL="38100" lvl="8" indent="0">
              <a:lnSpc>
                <a:spcPct val="103333"/>
              </a:lnSpc>
              <a:spcBef>
                <a:spcPts val="0"/>
              </a:spcBef>
              <a:buNone/>
              <a:defRPr sz="1200" b="0" i="0">
                <a:solidFill>
                  <a:srgbClr val="2DB0D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9EE824-157E-4545-B27C-61ADFD13E8D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8" name="Rectangle 7">
            <a:extLst>
              <a:ext uri="{FF2B5EF4-FFF2-40B4-BE49-F238E27FC236}">
                <a16:creationId xmlns:a16="http://schemas.microsoft.com/office/drawing/2014/main" id="{6F8F3683-78CC-B94A-A550-4E16A719D729}"/>
              </a:ext>
            </a:extLst>
          </p:cNvPr>
          <p:cNvSpPr/>
          <p:nvPr userDrawn="1"/>
        </p:nvSpPr>
        <p:spPr>
          <a:xfrm>
            <a:off x="9668933" y="-4763"/>
            <a:ext cx="25230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Vertical Title 1"/>
          <p:cNvSpPr>
            <a:spLocks noGrp="1"/>
          </p:cNvSpPr>
          <p:nvPr>
            <p:ph type="title" orient="vert" hasCustomPrompt="1"/>
          </p:nvPr>
        </p:nvSpPr>
        <p:spPr>
          <a:xfrm>
            <a:off x="10016067" y="365126"/>
            <a:ext cx="1337733" cy="581183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6"/>
            <a:ext cx="8669867"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1D1B9C-39A0-DC41-B6D0-95E63E4DE34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9" name="Date Placeholder 3">
            <a:extLst>
              <a:ext uri="{FF2B5EF4-FFF2-40B4-BE49-F238E27FC236}">
                <a16:creationId xmlns:a16="http://schemas.microsoft.com/office/drawing/2014/main" id="{B318E652-C85C-4A47-BF32-C0FFF4F0E232}"/>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accent1"/>
                </a:solidFill>
              </a:rPr>
              <a:pPr algn="ctr"/>
              <a:t>‹#›</a:t>
            </a:fld>
            <a:endParaRPr lang="en-US" sz="1067" dirty="0">
              <a:solidFill>
                <a:schemeClr val="accent1"/>
              </a:solidFill>
            </a:endParaRPr>
          </a:p>
        </p:txBody>
      </p:sp>
    </p:spTree>
    <p:extLst>
      <p:ext uri="{BB962C8B-B14F-4D97-AF65-F5344CB8AC3E}">
        <p14:creationId xmlns:p14="http://schemas.microsoft.com/office/powerpoint/2010/main" val="281050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28"/>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8"/>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b="0" i="0">
                <a:solidFill>
                  <a:schemeClr val="dk1"/>
                </a:solidFill>
                <a:latin typeface="Libre Franklin"/>
                <a:ea typeface="Libre Franklin"/>
                <a:cs typeface="Libre Franklin"/>
                <a:sym typeface="Libre Frankli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lvl1pPr marL="38100" lvl="0" indent="0">
              <a:lnSpc>
                <a:spcPct val="103333"/>
              </a:lnSpc>
              <a:spcBef>
                <a:spcPts val="0"/>
              </a:spcBef>
              <a:buNone/>
              <a:defRPr sz="1200" b="0" i="0">
                <a:solidFill>
                  <a:srgbClr val="2DB0D1"/>
                </a:solidFill>
                <a:latin typeface="Calibri"/>
                <a:ea typeface="Calibri"/>
                <a:cs typeface="Calibri"/>
                <a:sym typeface="Calibri"/>
              </a:defRPr>
            </a:lvl1pPr>
            <a:lvl2pPr marL="38100" lvl="1" indent="0">
              <a:lnSpc>
                <a:spcPct val="103333"/>
              </a:lnSpc>
              <a:spcBef>
                <a:spcPts val="0"/>
              </a:spcBef>
              <a:buNone/>
              <a:defRPr sz="1200" b="0" i="0">
                <a:solidFill>
                  <a:srgbClr val="2DB0D1"/>
                </a:solidFill>
                <a:latin typeface="Calibri"/>
                <a:ea typeface="Calibri"/>
                <a:cs typeface="Calibri"/>
                <a:sym typeface="Calibri"/>
              </a:defRPr>
            </a:lvl2pPr>
            <a:lvl3pPr marL="38100" lvl="2" indent="0">
              <a:lnSpc>
                <a:spcPct val="103333"/>
              </a:lnSpc>
              <a:spcBef>
                <a:spcPts val="0"/>
              </a:spcBef>
              <a:buNone/>
              <a:defRPr sz="1200" b="0" i="0">
                <a:solidFill>
                  <a:srgbClr val="2DB0D1"/>
                </a:solidFill>
                <a:latin typeface="Calibri"/>
                <a:ea typeface="Calibri"/>
                <a:cs typeface="Calibri"/>
                <a:sym typeface="Calibri"/>
              </a:defRPr>
            </a:lvl3pPr>
            <a:lvl4pPr marL="38100" lvl="3" indent="0">
              <a:lnSpc>
                <a:spcPct val="103333"/>
              </a:lnSpc>
              <a:spcBef>
                <a:spcPts val="0"/>
              </a:spcBef>
              <a:buNone/>
              <a:defRPr sz="1200" b="0" i="0">
                <a:solidFill>
                  <a:srgbClr val="2DB0D1"/>
                </a:solidFill>
                <a:latin typeface="Calibri"/>
                <a:ea typeface="Calibri"/>
                <a:cs typeface="Calibri"/>
                <a:sym typeface="Calibri"/>
              </a:defRPr>
            </a:lvl4pPr>
            <a:lvl5pPr marL="38100" lvl="4" indent="0">
              <a:lnSpc>
                <a:spcPct val="103333"/>
              </a:lnSpc>
              <a:spcBef>
                <a:spcPts val="0"/>
              </a:spcBef>
              <a:buNone/>
              <a:defRPr sz="1200" b="0" i="0">
                <a:solidFill>
                  <a:srgbClr val="2DB0D1"/>
                </a:solidFill>
                <a:latin typeface="Calibri"/>
                <a:ea typeface="Calibri"/>
                <a:cs typeface="Calibri"/>
                <a:sym typeface="Calibri"/>
              </a:defRPr>
            </a:lvl5pPr>
            <a:lvl6pPr marL="38100" lvl="5" indent="0">
              <a:lnSpc>
                <a:spcPct val="103333"/>
              </a:lnSpc>
              <a:spcBef>
                <a:spcPts val="0"/>
              </a:spcBef>
              <a:buNone/>
              <a:defRPr sz="1200" b="0" i="0">
                <a:solidFill>
                  <a:srgbClr val="2DB0D1"/>
                </a:solidFill>
                <a:latin typeface="Calibri"/>
                <a:ea typeface="Calibri"/>
                <a:cs typeface="Calibri"/>
                <a:sym typeface="Calibri"/>
              </a:defRPr>
            </a:lvl6pPr>
            <a:lvl7pPr marL="38100" lvl="6" indent="0">
              <a:lnSpc>
                <a:spcPct val="103333"/>
              </a:lnSpc>
              <a:spcBef>
                <a:spcPts val="0"/>
              </a:spcBef>
              <a:buNone/>
              <a:defRPr sz="1200" b="0" i="0">
                <a:solidFill>
                  <a:srgbClr val="2DB0D1"/>
                </a:solidFill>
                <a:latin typeface="Calibri"/>
                <a:ea typeface="Calibri"/>
                <a:cs typeface="Calibri"/>
                <a:sym typeface="Calibri"/>
              </a:defRPr>
            </a:lvl7pPr>
            <a:lvl8pPr marL="38100" lvl="7" indent="0">
              <a:lnSpc>
                <a:spcPct val="103333"/>
              </a:lnSpc>
              <a:spcBef>
                <a:spcPts val="0"/>
              </a:spcBef>
              <a:buNone/>
              <a:defRPr sz="1200" b="0" i="0">
                <a:solidFill>
                  <a:srgbClr val="2DB0D1"/>
                </a:solidFill>
                <a:latin typeface="Calibri"/>
                <a:ea typeface="Calibri"/>
                <a:cs typeface="Calibri"/>
                <a:sym typeface="Calibri"/>
              </a:defRPr>
            </a:lvl8pPr>
            <a:lvl9pPr marL="38100" lvl="8" indent="0">
              <a:lnSpc>
                <a:spcPct val="103333"/>
              </a:lnSpc>
              <a:spcBef>
                <a:spcPts val="0"/>
              </a:spcBef>
              <a:buNone/>
              <a:defRPr sz="1200" b="0" i="0">
                <a:solidFill>
                  <a:srgbClr val="2DB0D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459740" y="578486"/>
            <a:ext cx="9286240" cy="5137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9"/>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29"/>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2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9"/>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lvl1pPr marL="38100" lvl="0" indent="0">
              <a:lnSpc>
                <a:spcPct val="103333"/>
              </a:lnSpc>
              <a:spcBef>
                <a:spcPts val="0"/>
              </a:spcBef>
              <a:buNone/>
              <a:defRPr sz="1200" b="0" i="0">
                <a:solidFill>
                  <a:srgbClr val="2DB0D1"/>
                </a:solidFill>
                <a:latin typeface="Calibri"/>
                <a:ea typeface="Calibri"/>
                <a:cs typeface="Calibri"/>
                <a:sym typeface="Calibri"/>
              </a:defRPr>
            </a:lvl1pPr>
            <a:lvl2pPr marL="38100" lvl="1" indent="0">
              <a:lnSpc>
                <a:spcPct val="103333"/>
              </a:lnSpc>
              <a:spcBef>
                <a:spcPts val="0"/>
              </a:spcBef>
              <a:buNone/>
              <a:defRPr sz="1200" b="0" i="0">
                <a:solidFill>
                  <a:srgbClr val="2DB0D1"/>
                </a:solidFill>
                <a:latin typeface="Calibri"/>
                <a:ea typeface="Calibri"/>
                <a:cs typeface="Calibri"/>
                <a:sym typeface="Calibri"/>
              </a:defRPr>
            </a:lvl2pPr>
            <a:lvl3pPr marL="38100" lvl="2" indent="0">
              <a:lnSpc>
                <a:spcPct val="103333"/>
              </a:lnSpc>
              <a:spcBef>
                <a:spcPts val="0"/>
              </a:spcBef>
              <a:buNone/>
              <a:defRPr sz="1200" b="0" i="0">
                <a:solidFill>
                  <a:srgbClr val="2DB0D1"/>
                </a:solidFill>
                <a:latin typeface="Calibri"/>
                <a:ea typeface="Calibri"/>
                <a:cs typeface="Calibri"/>
                <a:sym typeface="Calibri"/>
              </a:defRPr>
            </a:lvl3pPr>
            <a:lvl4pPr marL="38100" lvl="3" indent="0">
              <a:lnSpc>
                <a:spcPct val="103333"/>
              </a:lnSpc>
              <a:spcBef>
                <a:spcPts val="0"/>
              </a:spcBef>
              <a:buNone/>
              <a:defRPr sz="1200" b="0" i="0">
                <a:solidFill>
                  <a:srgbClr val="2DB0D1"/>
                </a:solidFill>
                <a:latin typeface="Calibri"/>
                <a:ea typeface="Calibri"/>
                <a:cs typeface="Calibri"/>
                <a:sym typeface="Calibri"/>
              </a:defRPr>
            </a:lvl4pPr>
            <a:lvl5pPr marL="38100" lvl="4" indent="0">
              <a:lnSpc>
                <a:spcPct val="103333"/>
              </a:lnSpc>
              <a:spcBef>
                <a:spcPts val="0"/>
              </a:spcBef>
              <a:buNone/>
              <a:defRPr sz="1200" b="0" i="0">
                <a:solidFill>
                  <a:srgbClr val="2DB0D1"/>
                </a:solidFill>
                <a:latin typeface="Calibri"/>
                <a:ea typeface="Calibri"/>
                <a:cs typeface="Calibri"/>
                <a:sym typeface="Calibri"/>
              </a:defRPr>
            </a:lvl5pPr>
            <a:lvl6pPr marL="38100" lvl="5" indent="0">
              <a:lnSpc>
                <a:spcPct val="103333"/>
              </a:lnSpc>
              <a:spcBef>
                <a:spcPts val="0"/>
              </a:spcBef>
              <a:buNone/>
              <a:defRPr sz="1200" b="0" i="0">
                <a:solidFill>
                  <a:srgbClr val="2DB0D1"/>
                </a:solidFill>
                <a:latin typeface="Calibri"/>
                <a:ea typeface="Calibri"/>
                <a:cs typeface="Calibri"/>
                <a:sym typeface="Calibri"/>
              </a:defRPr>
            </a:lvl6pPr>
            <a:lvl7pPr marL="38100" lvl="6" indent="0">
              <a:lnSpc>
                <a:spcPct val="103333"/>
              </a:lnSpc>
              <a:spcBef>
                <a:spcPts val="0"/>
              </a:spcBef>
              <a:buNone/>
              <a:defRPr sz="1200" b="0" i="0">
                <a:solidFill>
                  <a:srgbClr val="2DB0D1"/>
                </a:solidFill>
                <a:latin typeface="Calibri"/>
                <a:ea typeface="Calibri"/>
                <a:cs typeface="Calibri"/>
                <a:sym typeface="Calibri"/>
              </a:defRPr>
            </a:lvl7pPr>
            <a:lvl8pPr marL="38100" lvl="7" indent="0">
              <a:lnSpc>
                <a:spcPct val="103333"/>
              </a:lnSpc>
              <a:spcBef>
                <a:spcPts val="0"/>
              </a:spcBef>
              <a:buNone/>
              <a:defRPr sz="1200" b="0" i="0">
                <a:solidFill>
                  <a:srgbClr val="2DB0D1"/>
                </a:solidFill>
                <a:latin typeface="Calibri"/>
                <a:ea typeface="Calibri"/>
                <a:cs typeface="Calibri"/>
                <a:sym typeface="Calibri"/>
              </a:defRPr>
            </a:lvl8pPr>
            <a:lvl9pPr marL="38100" lvl="8" indent="0">
              <a:lnSpc>
                <a:spcPct val="103333"/>
              </a:lnSpc>
              <a:spcBef>
                <a:spcPts val="0"/>
              </a:spcBef>
              <a:buNone/>
              <a:defRPr sz="1200" b="0" i="0">
                <a:solidFill>
                  <a:srgbClr val="2DB0D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459740" y="578487"/>
            <a:ext cx="9286240"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5"/>
          <p:cNvSpPr txBox="1">
            <a:spLocks noGrp="1"/>
          </p:cNvSpPr>
          <p:nvPr>
            <p:ph type="body" idx="1"/>
          </p:nvPr>
        </p:nvSpPr>
        <p:spPr>
          <a:xfrm>
            <a:off x="459740" y="2121130"/>
            <a:ext cx="5168265" cy="276999"/>
          </a:xfrm>
          <a:prstGeom prst="rect">
            <a:avLst/>
          </a:prstGeom>
          <a:noFill/>
          <a:ln>
            <a:noFill/>
          </a:ln>
        </p:spPr>
        <p:txBody>
          <a:bodyPr spcFirstLastPara="1" wrap="square" lIns="0" tIns="0" rIns="0" bIns="0" anchor="t" anchorCtr="0">
            <a:spAutoFit/>
          </a:bodyPr>
          <a:lstStyle>
            <a:lvl1pPr marL="457189" lvl="0" indent="-228594" algn="l">
              <a:spcBef>
                <a:spcPts val="0"/>
              </a:spcBef>
              <a:spcAft>
                <a:spcPts val="0"/>
              </a:spcAft>
              <a:buSzPts val="1400"/>
              <a:buNone/>
              <a:defRPr sz="1800" b="0" i="0">
                <a:solidFill>
                  <a:schemeClr val="dk1"/>
                </a:solidFill>
                <a:latin typeface="Libre Franklin"/>
                <a:ea typeface="Libre Franklin"/>
                <a:cs typeface="Libre Franklin"/>
                <a:sym typeface="Libre Franklin"/>
              </a:defRPr>
            </a:lvl1pPr>
            <a:lvl2pPr marL="914377" lvl="1" indent="-228594" algn="l">
              <a:spcBef>
                <a:spcPts val="0"/>
              </a:spcBef>
              <a:spcAft>
                <a:spcPts val="0"/>
              </a:spcAft>
              <a:buSzPts val="1400"/>
              <a:buNone/>
              <a:defRPr/>
            </a:lvl2pPr>
            <a:lvl3pPr marL="1371566" lvl="2" indent="-228594" algn="l">
              <a:spcBef>
                <a:spcPts val="0"/>
              </a:spcBef>
              <a:spcAft>
                <a:spcPts val="0"/>
              </a:spcAft>
              <a:buSzPts val="1400"/>
              <a:buNone/>
              <a:defRPr/>
            </a:lvl3pPr>
            <a:lvl4pPr marL="1828754" lvl="3" indent="-228594" algn="l">
              <a:spcBef>
                <a:spcPts val="0"/>
              </a:spcBef>
              <a:spcAft>
                <a:spcPts val="0"/>
              </a:spcAft>
              <a:buSzPts val="1400"/>
              <a:buNone/>
              <a:defRPr/>
            </a:lvl4pPr>
            <a:lvl5pPr marL="2285943" lvl="4" indent="-228594" algn="l">
              <a:spcBef>
                <a:spcPts val="0"/>
              </a:spcBef>
              <a:spcAft>
                <a:spcPts val="0"/>
              </a:spcAft>
              <a:buSzPts val="1400"/>
              <a:buNone/>
              <a:defRPr/>
            </a:lvl5pPr>
            <a:lvl6pPr marL="2743131" lvl="5" indent="-228594" algn="l">
              <a:spcBef>
                <a:spcPts val="0"/>
              </a:spcBef>
              <a:spcAft>
                <a:spcPts val="0"/>
              </a:spcAft>
              <a:buSzPts val="1400"/>
              <a:buNone/>
              <a:defRPr/>
            </a:lvl6pPr>
            <a:lvl7pPr marL="3200320" lvl="6" indent="-228594" algn="l">
              <a:spcBef>
                <a:spcPts val="0"/>
              </a:spcBef>
              <a:spcAft>
                <a:spcPts val="0"/>
              </a:spcAft>
              <a:buSzPts val="1400"/>
              <a:buNone/>
              <a:defRPr/>
            </a:lvl7pPr>
            <a:lvl8pPr marL="3657509" lvl="7" indent="-228594" algn="l">
              <a:spcBef>
                <a:spcPts val="0"/>
              </a:spcBef>
              <a:spcAft>
                <a:spcPts val="0"/>
              </a:spcAft>
              <a:buSzPts val="1400"/>
              <a:buNone/>
              <a:defRPr/>
            </a:lvl8pPr>
            <a:lvl9pPr marL="4114697" lvl="8" indent="-228594" algn="l">
              <a:spcBef>
                <a:spcPts val="0"/>
              </a:spcBef>
              <a:spcAft>
                <a:spcPts val="0"/>
              </a:spcAft>
              <a:buSzPts val="1400"/>
              <a:buNone/>
              <a:defRPr/>
            </a:lvl9pPr>
          </a:lstStyle>
          <a:p>
            <a:endParaRPr/>
          </a:p>
        </p:txBody>
      </p:sp>
      <p:sp>
        <p:nvSpPr>
          <p:cNvPr id="16" name="Google Shape;16;p25"/>
          <p:cNvSpPr txBox="1">
            <a:spLocks noGrp="1"/>
          </p:cNvSpPr>
          <p:nvPr>
            <p:ph type="ftr" idx="11"/>
          </p:nvPr>
        </p:nvSpPr>
        <p:spPr>
          <a:xfrm>
            <a:off x="4145280" y="6377941"/>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dt" idx="10"/>
          </p:nvPr>
        </p:nvSpPr>
        <p:spPr>
          <a:xfrm>
            <a:off x="609600" y="6377941"/>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11459895" y="6442863"/>
            <a:ext cx="206375" cy="380447"/>
          </a:xfrm>
          <a:prstGeom prst="rect">
            <a:avLst/>
          </a:prstGeom>
          <a:noFill/>
          <a:ln>
            <a:noFill/>
          </a:ln>
        </p:spPr>
        <p:txBody>
          <a:bodyPr spcFirstLastPara="1" wrap="square" lIns="0" tIns="0" rIns="0" bIns="0" anchor="t" anchorCtr="0">
            <a:spAutoFit/>
          </a:bodyPr>
          <a:lstStyle>
            <a:lvl1pPr marL="38099" lvl="0" indent="0">
              <a:lnSpc>
                <a:spcPct val="103333"/>
              </a:lnSpc>
              <a:spcBef>
                <a:spcPts val="0"/>
              </a:spcBef>
              <a:buNone/>
              <a:defRPr sz="1200" b="0" i="0">
                <a:solidFill>
                  <a:srgbClr val="2DB0D1"/>
                </a:solidFill>
                <a:latin typeface="Calibri"/>
                <a:ea typeface="Calibri"/>
                <a:cs typeface="Calibri"/>
                <a:sym typeface="Calibri"/>
              </a:defRPr>
            </a:lvl1pPr>
            <a:lvl2pPr marL="38099" lvl="1" indent="0">
              <a:lnSpc>
                <a:spcPct val="103333"/>
              </a:lnSpc>
              <a:spcBef>
                <a:spcPts val="0"/>
              </a:spcBef>
              <a:buNone/>
              <a:defRPr sz="1200" b="0" i="0">
                <a:solidFill>
                  <a:srgbClr val="2DB0D1"/>
                </a:solidFill>
                <a:latin typeface="Calibri"/>
                <a:ea typeface="Calibri"/>
                <a:cs typeface="Calibri"/>
                <a:sym typeface="Calibri"/>
              </a:defRPr>
            </a:lvl2pPr>
            <a:lvl3pPr marL="38099" lvl="2" indent="0">
              <a:lnSpc>
                <a:spcPct val="103333"/>
              </a:lnSpc>
              <a:spcBef>
                <a:spcPts val="0"/>
              </a:spcBef>
              <a:buNone/>
              <a:defRPr sz="1200" b="0" i="0">
                <a:solidFill>
                  <a:srgbClr val="2DB0D1"/>
                </a:solidFill>
                <a:latin typeface="Calibri"/>
                <a:ea typeface="Calibri"/>
                <a:cs typeface="Calibri"/>
                <a:sym typeface="Calibri"/>
              </a:defRPr>
            </a:lvl3pPr>
            <a:lvl4pPr marL="38099" lvl="3" indent="0">
              <a:lnSpc>
                <a:spcPct val="103333"/>
              </a:lnSpc>
              <a:spcBef>
                <a:spcPts val="0"/>
              </a:spcBef>
              <a:buNone/>
              <a:defRPr sz="1200" b="0" i="0">
                <a:solidFill>
                  <a:srgbClr val="2DB0D1"/>
                </a:solidFill>
                <a:latin typeface="Calibri"/>
                <a:ea typeface="Calibri"/>
                <a:cs typeface="Calibri"/>
                <a:sym typeface="Calibri"/>
              </a:defRPr>
            </a:lvl4pPr>
            <a:lvl5pPr marL="38099" lvl="4" indent="0">
              <a:lnSpc>
                <a:spcPct val="103333"/>
              </a:lnSpc>
              <a:spcBef>
                <a:spcPts val="0"/>
              </a:spcBef>
              <a:buNone/>
              <a:defRPr sz="1200" b="0" i="0">
                <a:solidFill>
                  <a:srgbClr val="2DB0D1"/>
                </a:solidFill>
                <a:latin typeface="Calibri"/>
                <a:ea typeface="Calibri"/>
                <a:cs typeface="Calibri"/>
                <a:sym typeface="Calibri"/>
              </a:defRPr>
            </a:lvl5pPr>
            <a:lvl6pPr marL="38099" lvl="5" indent="0">
              <a:lnSpc>
                <a:spcPct val="103333"/>
              </a:lnSpc>
              <a:spcBef>
                <a:spcPts val="0"/>
              </a:spcBef>
              <a:buNone/>
              <a:defRPr sz="1200" b="0" i="0">
                <a:solidFill>
                  <a:srgbClr val="2DB0D1"/>
                </a:solidFill>
                <a:latin typeface="Calibri"/>
                <a:ea typeface="Calibri"/>
                <a:cs typeface="Calibri"/>
                <a:sym typeface="Calibri"/>
              </a:defRPr>
            </a:lvl6pPr>
            <a:lvl7pPr marL="38099" lvl="6" indent="0">
              <a:lnSpc>
                <a:spcPct val="103333"/>
              </a:lnSpc>
              <a:spcBef>
                <a:spcPts val="0"/>
              </a:spcBef>
              <a:buNone/>
              <a:defRPr sz="1200" b="0" i="0">
                <a:solidFill>
                  <a:srgbClr val="2DB0D1"/>
                </a:solidFill>
                <a:latin typeface="Calibri"/>
                <a:ea typeface="Calibri"/>
                <a:cs typeface="Calibri"/>
                <a:sym typeface="Calibri"/>
              </a:defRPr>
            </a:lvl7pPr>
            <a:lvl8pPr marL="38099" lvl="7" indent="0">
              <a:lnSpc>
                <a:spcPct val="103333"/>
              </a:lnSpc>
              <a:spcBef>
                <a:spcPts val="0"/>
              </a:spcBef>
              <a:buNone/>
              <a:defRPr sz="1200" b="0" i="0">
                <a:solidFill>
                  <a:srgbClr val="2DB0D1"/>
                </a:solidFill>
                <a:latin typeface="Calibri"/>
                <a:ea typeface="Calibri"/>
                <a:cs typeface="Calibri"/>
                <a:sym typeface="Calibri"/>
              </a:defRPr>
            </a:lvl8pPr>
            <a:lvl9pPr marL="38099" lvl="8" indent="0">
              <a:lnSpc>
                <a:spcPct val="103333"/>
              </a:lnSpc>
              <a:spcBef>
                <a:spcPts val="0"/>
              </a:spcBef>
              <a:buNone/>
              <a:defRPr sz="1200" b="0" i="0">
                <a:solidFill>
                  <a:srgbClr val="2DB0D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5445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9"/>
        <p:cNvGrpSpPr/>
        <p:nvPr/>
      </p:nvGrpSpPr>
      <p:grpSpPr>
        <a:xfrm>
          <a:off x="0" y="0"/>
          <a:ext cx="0" cy="0"/>
          <a:chOff x="0" y="0"/>
          <a:chExt cx="0" cy="0"/>
        </a:xfrm>
      </p:grpSpPr>
      <p:pic>
        <p:nvPicPr>
          <p:cNvPr id="20" name="Google Shape;20;p26"/>
          <p:cNvPicPr preferRelativeResize="0"/>
          <p:nvPr/>
        </p:nvPicPr>
        <p:blipFill rotWithShape="1">
          <a:blip r:embed="rId2">
            <a:alphaModFix/>
          </a:blip>
          <a:srcRect/>
          <a:stretch/>
        </p:blipFill>
        <p:spPr>
          <a:xfrm>
            <a:off x="381000" y="6217107"/>
            <a:ext cx="567779" cy="428391"/>
          </a:xfrm>
          <a:prstGeom prst="rect">
            <a:avLst/>
          </a:prstGeom>
          <a:noFill/>
          <a:ln>
            <a:noFill/>
          </a:ln>
        </p:spPr>
      </p:pic>
      <p:sp>
        <p:nvSpPr>
          <p:cNvPr id="21" name="Google Shape;21;p26"/>
          <p:cNvSpPr txBox="1">
            <a:spLocks noGrp="1"/>
          </p:cNvSpPr>
          <p:nvPr>
            <p:ph type="title"/>
          </p:nvPr>
        </p:nvSpPr>
        <p:spPr>
          <a:xfrm>
            <a:off x="459740" y="578487"/>
            <a:ext cx="9286240"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ftr" idx="11"/>
          </p:nvPr>
        </p:nvSpPr>
        <p:spPr>
          <a:xfrm>
            <a:off x="4145280" y="6377941"/>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dt" idx="10"/>
          </p:nvPr>
        </p:nvSpPr>
        <p:spPr>
          <a:xfrm>
            <a:off x="609600" y="6377941"/>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11459895" y="6442863"/>
            <a:ext cx="206375" cy="380447"/>
          </a:xfrm>
          <a:prstGeom prst="rect">
            <a:avLst/>
          </a:prstGeom>
          <a:noFill/>
          <a:ln>
            <a:noFill/>
          </a:ln>
        </p:spPr>
        <p:txBody>
          <a:bodyPr spcFirstLastPara="1" wrap="square" lIns="0" tIns="0" rIns="0" bIns="0" anchor="t" anchorCtr="0">
            <a:spAutoFit/>
          </a:bodyPr>
          <a:lstStyle>
            <a:lvl1pPr marL="38099" lvl="0" indent="0">
              <a:lnSpc>
                <a:spcPct val="103333"/>
              </a:lnSpc>
              <a:spcBef>
                <a:spcPts val="0"/>
              </a:spcBef>
              <a:buNone/>
              <a:defRPr sz="1200" b="0" i="0">
                <a:solidFill>
                  <a:srgbClr val="2DB0D1"/>
                </a:solidFill>
                <a:latin typeface="Calibri"/>
                <a:ea typeface="Calibri"/>
                <a:cs typeface="Calibri"/>
                <a:sym typeface="Calibri"/>
              </a:defRPr>
            </a:lvl1pPr>
            <a:lvl2pPr marL="38099" lvl="1" indent="0">
              <a:lnSpc>
                <a:spcPct val="103333"/>
              </a:lnSpc>
              <a:spcBef>
                <a:spcPts val="0"/>
              </a:spcBef>
              <a:buNone/>
              <a:defRPr sz="1200" b="0" i="0">
                <a:solidFill>
                  <a:srgbClr val="2DB0D1"/>
                </a:solidFill>
                <a:latin typeface="Calibri"/>
                <a:ea typeface="Calibri"/>
                <a:cs typeface="Calibri"/>
                <a:sym typeface="Calibri"/>
              </a:defRPr>
            </a:lvl2pPr>
            <a:lvl3pPr marL="38099" lvl="2" indent="0">
              <a:lnSpc>
                <a:spcPct val="103333"/>
              </a:lnSpc>
              <a:spcBef>
                <a:spcPts val="0"/>
              </a:spcBef>
              <a:buNone/>
              <a:defRPr sz="1200" b="0" i="0">
                <a:solidFill>
                  <a:srgbClr val="2DB0D1"/>
                </a:solidFill>
                <a:latin typeface="Calibri"/>
                <a:ea typeface="Calibri"/>
                <a:cs typeface="Calibri"/>
                <a:sym typeface="Calibri"/>
              </a:defRPr>
            </a:lvl3pPr>
            <a:lvl4pPr marL="38099" lvl="3" indent="0">
              <a:lnSpc>
                <a:spcPct val="103333"/>
              </a:lnSpc>
              <a:spcBef>
                <a:spcPts val="0"/>
              </a:spcBef>
              <a:buNone/>
              <a:defRPr sz="1200" b="0" i="0">
                <a:solidFill>
                  <a:srgbClr val="2DB0D1"/>
                </a:solidFill>
                <a:latin typeface="Calibri"/>
                <a:ea typeface="Calibri"/>
                <a:cs typeface="Calibri"/>
                <a:sym typeface="Calibri"/>
              </a:defRPr>
            </a:lvl4pPr>
            <a:lvl5pPr marL="38099" lvl="4" indent="0">
              <a:lnSpc>
                <a:spcPct val="103333"/>
              </a:lnSpc>
              <a:spcBef>
                <a:spcPts val="0"/>
              </a:spcBef>
              <a:buNone/>
              <a:defRPr sz="1200" b="0" i="0">
                <a:solidFill>
                  <a:srgbClr val="2DB0D1"/>
                </a:solidFill>
                <a:latin typeface="Calibri"/>
                <a:ea typeface="Calibri"/>
                <a:cs typeface="Calibri"/>
                <a:sym typeface="Calibri"/>
              </a:defRPr>
            </a:lvl5pPr>
            <a:lvl6pPr marL="38099" lvl="5" indent="0">
              <a:lnSpc>
                <a:spcPct val="103333"/>
              </a:lnSpc>
              <a:spcBef>
                <a:spcPts val="0"/>
              </a:spcBef>
              <a:buNone/>
              <a:defRPr sz="1200" b="0" i="0">
                <a:solidFill>
                  <a:srgbClr val="2DB0D1"/>
                </a:solidFill>
                <a:latin typeface="Calibri"/>
                <a:ea typeface="Calibri"/>
                <a:cs typeface="Calibri"/>
                <a:sym typeface="Calibri"/>
              </a:defRPr>
            </a:lvl6pPr>
            <a:lvl7pPr marL="38099" lvl="6" indent="0">
              <a:lnSpc>
                <a:spcPct val="103333"/>
              </a:lnSpc>
              <a:spcBef>
                <a:spcPts val="0"/>
              </a:spcBef>
              <a:buNone/>
              <a:defRPr sz="1200" b="0" i="0">
                <a:solidFill>
                  <a:srgbClr val="2DB0D1"/>
                </a:solidFill>
                <a:latin typeface="Calibri"/>
                <a:ea typeface="Calibri"/>
                <a:cs typeface="Calibri"/>
                <a:sym typeface="Calibri"/>
              </a:defRPr>
            </a:lvl7pPr>
            <a:lvl8pPr marL="38099" lvl="7" indent="0">
              <a:lnSpc>
                <a:spcPct val="103333"/>
              </a:lnSpc>
              <a:spcBef>
                <a:spcPts val="0"/>
              </a:spcBef>
              <a:buNone/>
              <a:defRPr sz="1200" b="0" i="0">
                <a:solidFill>
                  <a:srgbClr val="2DB0D1"/>
                </a:solidFill>
                <a:latin typeface="Calibri"/>
                <a:ea typeface="Calibri"/>
                <a:cs typeface="Calibri"/>
                <a:sym typeface="Calibri"/>
              </a:defRPr>
            </a:lvl8pPr>
            <a:lvl9pPr marL="38099" lvl="8" indent="0">
              <a:lnSpc>
                <a:spcPct val="103333"/>
              </a:lnSpc>
              <a:spcBef>
                <a:spcPts val="0"/>
              </a:spcBef>
              <a:buNone/>
              <a:defRPr sz="1200" b="0" i="0">
                <a:solidFill>
                  <a:srgbClr val="2DB0D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089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5"/>
        <p:cNvGrpSpPr/>
        <p:nvPr/>
      </p:nvGrpSpPr>
      <p:grpSpPr>
        <a:xfrm>
          <a:off x="0" y="0"/>
          <a:ext cx="0" cy="0"/>
          <a:chOff x="0" y="0"/>
          <a:chExt cx="0" cy="0"/>
        </a:xfrm>
      </p:grpSpPr>
      <p:sp>
        <p:nvSpPr>
          <p:cNvPr id="26" name="Google Shape;26;p27"/>
          <p:cNvSpPr txBox="1">
            <a:spLocks noGrp="1"/>
          </p:cNvSpPr>
          <p:nvPr>
            <p:ph type="ftr" idx="11"/>
          </p:nvPr>
        </p:nvSpPr>
        <p:spPr>
          <a:xfrm>
            <a:off x="4145280" y="6377941"/>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dt" idx="10"/>
          </p:nvPr>
        </p:nvSpPr>
        <p:spPr>
          <a:xfrm>
            <a:off x="609600" y="6377941"/>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11459895" y="6442863"/>
            <a:ext cx="206375" cy="380447"/>
          </a:xfrm>
          <a:prstGeom prst="rect">
            <a:avLst/>
          </a:prstGeom>
          <a:noFill/>
          <a:ln>
            <a:noFill/>
          </a:ln>
        </p:spPr>
        <p:txBody>
          <a:bodyPr spcFirstLastPara="1" wrap="square" lIns="0" tIns="0" rIns="0" bIns="0" anchor="t" anchorCtr="0">
            <a:spAutoFit/>
          </a:bodyPr>
          <a:lstStyle>
            <a:lvl1pPr marL="38099" lvl="0" indent="0">
              <a:lnSpc>
                <a:spcPct val="103333"/>
              </a:lnSpc>
              <a:spcBef>
                <a:spcPts val="0"/>
              </a:spcBef>
              <a:buNone/>
              <a:defRPr sz="1200" b="0" i="0">
                <a:solidFill>
                  <a:srgbClr val="2DB0D1"/>
                </a:solidFill>
                <a:latin typeface="Calibri"/>
                <a:ea typeface="Calibri"/>
                <a:cs typeface="Calibri"/>
                <a:sym typeface="Calibri"/>
              </a:defRPr>
            </a:lvl1pPr>
            <a:lvl2pPr marL="38099" lvl="1" indent="0">
              <a:lnSpc>
                <a:spcPct val="103333"/>
              </a:lnSpc>
              <a:spcBef>
                <a:spcPts val="0"/>
              </a:spcBef>
              <a:buNone/>
              <a:defRPr sz="1200" b="0" i="0">
                <a:solidFill>
                  <a:srgbClr val="2DB0D1"/>
                </a:solidFill>
                <a:latin typeface="Calibri"/>
                <a:ea typeface="Calibri"/>
                <a:cs typeface="Calibri"/>
                <a:sym typeface="Calibri"/>
              </a:defRPr>
            </a:lvl2pPr>
            <a:lvl3pPr marL="38099" lvl="2" indent="0">
              <a:lnSpc>
                <a:spcPct val="103333"/>
              </a:lnSpc>
              <a:spcBef>
                <a:spcPts val="0"/>
              </a:spcBef>
              <a:buNone/>
              <a:defRPr sz="1200" b="0" i="0">
                <a:solidFill>
                  <a:srgbClr val="2DB0D1"/>
                </a:solidFill>
                <a:latin typeface="Calibri"/>
                <a:ea typeface="Calibri"/>
                <a:cs typeface="Calibri"/>
                <a:sym typeface="Calibri"/>
              </a:defRPr>
            </a:lvl3pPr>
            <a:lvl4pPr marL="38099" lvl="3" indent="0">
              <a:lnSpc>
                <a:spcPct val="103333"/>
              </a:lnSpc>
              <a:spcBef>
                <a:spcPts val="0"/>
              </a:spcBef>
              <a:buNone/>
              <a:defRPr sz="1200" b="0" i="0">
                <a:solidFill>
                  <a:srgbClr val="2DB0D1"/>
                </a:solidFill>
                <a:latin typeface="Calibri"/>
                <a:ea typeface="Calibri"/>
                <a:cs typeface="Calibri"/>
                <a:sym typeface="Calibri"/>
              </a:defRPr>
            </a:lvl4pPr>
            <a:lvl5pPr marL="38099" lvl="4" indent="0">
              <a:lnSpc>
                <a:spcPct val="103333"/>
              </a:lnSpc>
              <a:spcBef>
                <a:spcPts val="0"/>
              </a:spcBef>
              <a:buNone/>
              <a:defRPr sz="1200" b="0" i="0">
                <a:solidFill>
                  <a:srgbClr val="2DB0D1"/>
                </a:solidFill>
                <a:latin typeface="Calibri"/>
                <a:ea typeface="Calibri"/>
                <a:cs typeface="Calibri"/>
                <a:sym typeface="Calibri"/>
              </a:defRPr>
            </a:lvl5pPr>
            <a:lvl6pPr marL="38099" lvl="5" indent="0">
              <a:lnSpc>
                <a:spcPct val="103333"/>
              </a:lnSpc>
              <a:spcBef>
                <a:spcPts val="0"/>
              </a:spcBef>
              <a:buNone/>
              <a:defRPr sz="1200" b="0" i="0">
                <a:solidFill>
                  <a:srgbClr val="2DB0D1"/>
                </a:solidFill>
                <a:latin typeface="Calibri"/>
                <a:ea typeface="Calibri"/>
                <a:cs typeface="Calibri"/>
                <a:sym typeface="Calibri"/>
              </a:defRPr>
            </a:lvl6pPr>
            <a:lvl7pPr marL="38099" lvl="6" indent="0">
              <a:lnSpc>
                <a:spcPct val="103333"/>
              </a:lnSpc>
              <a:spcBef>
                <a:spcPts val="0"/>
              </a:spcBef>
              <a:buNone/>
              <a:defRPr sz="1200" b="0" i="0">
                <a:solidFill>
                  <a:srgbClr val="2DB0D1"/>
                </a:solidFill>
                <a:latin typeface="Calibri"/>
                <a:ea typeface="Calibri"/>
                <a:cs typeface="Calibri"/>
                <a:sym typeface="Calibri"/>
              </a:defRPr>
            </a:lvl7pPr>
            <a:lvl8pPr marL="38099" lvl="7" indent="0">
              <a:lnSpc>
                <a:spcPct val="103333"/>
              </a:lnSpc>
              <a:spcBef>
                <a:spcPts val="0"/>
              </a:spcBef>
              <a:buNone/>
              <a:defRPr sz="1200" b="0" i="0">
                <a:solidFill>
                  <a:srgbClr val="2DB0D1"/>
                </a:solidFill>
                <a:latin typeface="Calibri"/>
                <a:ea typeface="Calibri"/>
                <a:cs typeface="Calibri"/>
                <a:sym typeface="Calibri"/>
              </a:defRPr>
            </a:lvl8pPr>
            <a:lvl9pPr marL="38099" lvl="8" indent="0">
              <a:lnSpc>
                <a:spcPct val="103333"/>
              </a:lnSpc>
              <a:spcBef>
                <a:spcPts val="0"/>
              </a:spcBef>
              <a:buNone/>
              <a:defRPr sz="1200" b="0" i="0">
                <a:solidFill>
                  <a:srgbClr val="2DB0D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206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28"/>
          <p:cNvSpPr txBox="1">
            <a:spLocks noGrp="1"/>
          </p:cNvSpPr>
          <p:nvPr>
            <p:ph type="ctrTitle"/>
          </p:nvPr>
        </p:nvSpPr>
        <p:spPr>
          <a:xfrm>
            <a:off x="914400" y="2125980"/>
            <a:ext cx="10363200"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8"/>
          <p:cNvSpPr txBox="1">
            <a:spLocks noGrp="1"/>
          </p:cNvSpPr>
          <p:nvPr>
            <p:ph type="subTitle" idx="1"/>
          </p:nvPr>
        </p:nvSpPr>
        <p:spPr>
          <a:xfrm>
            <a:off x="1828800" y="3840481"/>
            <a:ext cx="853440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b="0" i="0">
                <a:solidFill>
                  <a:schemeClr val="dk1"/>
                </a:solidFill>
                <a:latin typeface="Libre Franklin"/>
                <a:ea typeface="Libre Franklin"/>
                <a:cs typeface="Libre Franklin"/>
                <a:sym typeface="Libre Frankli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145280" y="6377941"/>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dt" idx="10"/>
          </p:nvPr>
        </p:nvSpPr>
        <p:spPr>
          <a:xfrm>
            <a:off x="609600" y="6377941"/>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11459895" y="6442863"/>
            <a:ext cx="206375" cy="380447"/>
          </a:xfrm>
          <a:prstGeom prst="rect">
            <a:avLst/>
          </a:prstGeom>
          <a:noFill/>
          <a:ln>
            <a:noFill/>
          </a:ln>
        </p:spPr>
        <p:txBody>
          <a:bodyPr spcFirstLastPara="1" wrap="square" lIns="0" tIns="0" rIns="0" bIns="0" anchor="t" anchorCtr="0">
            <a:spAutoFit/>
          </a:bodyPr>
          <a:lstStyle>
            <a:lvl1pPr marL="38099" lvl="0" indent="0">
              <a:lnSpc>
                <a:spcPct val="103333"/>
              </a:lnSpc>
              <a:spcBef>
                <a:spcPts val="0"/>
              </a:spcBef>
              <a:buNone/>
              <a:defRPr sz="1200" b="0" i="0">
                <a:solidFill>
                  <a:srgbClr val="2DB0D1"/>
                </a:solidFill>
                <a:latin typeface="Calibri"/>
                <a:ea typeface="Calibri"/>
                <a:cs typeface="Calibri"/>
                <a:sym typeface="Calibri"/>
              </a:defRPr>
            </a:lvl1pPr>
            <a:lvl2pPr marL="38099" lvl="1" indent="0">
              <a:lnSpc>
                <a:spcPct val="103333"/>
              </a:lnSpc>
              <a:spcBef>
                <a:spcPts val="0"/>
              </a:spcBef>
              <a:buNone/>
              <a:defRPr sz="1200" b="0" i="0">
                <a:solidFill>
                  <a:srgbClr val="2DB0D1"/>
                </a:solidFill>
                <a:latin typeface="Calibri"/>
                <a:ea typeface="Calibri"/>
                <a:cs typeface="Calibri"/>
                <a:sym typeface="Calibri"/>
              </a:defRPr>
            </a:lvl2pPr>
            <a:lvl3pPr marL="38099" lvl="2" indent="0">
              <a:lnSpc>
                <a:spcPct val="103333"/>
              </a:lnSpc>
              <a:spcBef>
                <a:spcPts val="0"/>
              </a:spcBef>
              <a:buNone/>
              <a:defRPr sz="1200" b="0" i="0">
                <a:solidFill>
                  <a:srgbClr val="2DB0D1"/>
                </a:solidFill>
                <a:latin typeface="Calibri"/>
                <a:ea typeface="Calibri"/>
                <a:cs typeface="Calibri"/>
                <a:sym typeface="Calibri"/>
              </a:defRPr>
            </a:lvl3pPr>
            <a:lvl4pPr marL="38099" lvl="3" indent="0">
              <a:lnSpc>
                <a:spcPct val="103333"/>
              </a:lnSpc>
              <a:spcBef>
                <a:spcPts val="0"/>
              </a:spcBef>
              <a:buNone/>
              <a:defRPr sz="1200" b="0" i="0">
                <a:solidFill>
                  <a:srgbClr val="2DB0D1"/>
                </a:solidFill>
                <a:latin typeface="Calibri"/>
                <a:ea typeface="Calibri"/>
                <a:cs typeface="Calibri"/>
                <a:sym typeface="Calibri"/>
              </a:defRPr>
            </a:lvl4pPr>
            <a:lvl5pPr marL="38099" lvl="4" indent="0">
              <a:lnSpc>
                <a:spcPct val="103333"/>
              </a:lnSpc>
              <a:spcBef>
                <a:spcPts val="0"/>
              </a:spcBef>
              <a:buNone/>
              <a:defRPr sz="1200" b="0" i="0">
                <a:solidFill>
                  <a:srgbClr val="2DB0D1"/>
                </a:solidFill>
                <a:latin typeface="Calibri"/>
                <a:ea typeface="Calibri"/>
                <a:cs typeface="Calibri"/>
                <a:sym typeface="Calibri"/>
              </a:defRPr>
            </a:lvl5pPr>
            <a:lvl6pPr marL="38099" lvl="5" indent="0">
              <a:lnSpc>
                <a:spcPct val="103333"/>
              </a:lnSpc>
              <a:spcBef>
                <a:spcPts val="0"/>
              </a:spcBef>
              <a:buNone/>
              <a:defRPr sz="1200" b="0" i="0">
                <a:solidFill>
                  <a:srgbClr val="2DB0D1"/>
                </a:solidFill>
                <a:latin typeface="Calibri"/>
                <a:ea typeface="Calibri"/>
                <a:cs typeface="Calibri"/>
                <a:sym typeface="Calibri"/>
              </a:defRPr>
            </a:lvl6pPr>
            <a:lvl7pPr marL="38099" lvl="6" indent="0">
              <a:lnSpc>
                <a:spcPct val="103333"/>
              </a:lnSpc>
              <a:spcBef>
                <a:spcPts val="0"/>
              </a:spcBef>
              <a:buNone/>
              <a:defRPr sz="1200" b="0" i="0">
                <a:solidFill>
                  <a:srgbClr val="2DB0D1"/>
                </a:solidFill>
                <a:latin typeface="Calibri"/>
                <a:ea typeface="Calibri"/>
                <a:cs typeface="Calibri"/>
                <a:sym typeface="Calibri"/>
              </a:defRPr>
            </a:lvl7pPr>
            <a:lvl8pPr marL="38099" lvl="7" indent="0">
              <a:lnSpc>
                <a:spcPct val="103333"/>
              </a:lnSpc>
              <a:spcBef>
                <a:spcPts val="0"/>
              </a:spcBef>
              <a:buNone/>
              <a:defRPr sz="1200" b="0" i="0">
                <a:solidFill>
                  <a:srgbClr val="2DB0D1"/>
                </a:solidFill>
                <a:latin typeface="Calibri"/>
                <a:ea typeface="Calibri"/>
                <a:cs typeface="Calibri"/>
                <a:sym typeface="Calibri"/>
              </a:defRPr>
            </a:lvl8pPr>
            <a:lvl9pPr marL="38099" lvl="8" indent="0">
              <a:lnSpc>
                <a:spcPct val="103333"/>
              </a:lnSpc>
              <a:spcBef>
                <a:spcPts val="0"/>
              </a:spcBef>
              <a:buNone/>
              <a:defRPr sz="1200" b="0" i="0">
                <a:solidFill>
                  <a:srgbClr val="2DB0D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41166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4"/>
          <p:cNvPicPr preferRelativeResize="0"/>
          <p:nvPr/>
        </p:nvPicPr>
        <p:blipFill rotWithShape="1">
          <a:blip r:embed="rId7">
            <a:alphaModFix/>
          </a:blip>
          <a:srcRect/>
          <a:stretch/>
        </p:blipFill>
        <p:spPr>
          <a:xfrm>
            <a:off x="381000" y="6217107"/>
            <a:ext cx="567778" cy="428390"/>
          </a:xfrm>
          <a:prstGeom prst="rect">
            <a:avLst/>
          </a:prstGeom>
          <a:noFill/>
          <a:ln>
            <a:noFill/>
          </a:ln>
        </p:spPr>
      </p:pic>
      <p:sp>
        <p:nvSpPr>
          <p:cNvPr id="7" name="Google Shape;7;p24"/>
          <p:cNvSpPr/>
          <p:nvPr/>
        </p:nvSpPr>
        <p:spPr>
          <a:xfrm>
            <a:off x="0" y="0"/>
            <a:ext cx="12192000" cy="199390"/>
          </a:xfrm>
          <a:custGeom>
            <a:avLst/>
            <a:gdLst/>
            <a:ahLst/>
            <a:cxnLst/>
            <a:rect l="l" t="t" r="r" b="b"/>
            <a:pathLst>
              <a:path w="12192000" h="199390" extrusionOk="0">
                <a:moveTo>
                  <a:pt x="12192000" y="0"/>
                </a:moveTo>
                <a:lnTo>
                  <a:pt x="0" y="0"/>
                </a:lnTo>
                <a:lnTo>
                  <a:pt x="0" y="199288"/>
                </a:lnTo>
                <a:lnTo>
                  <a:pt x="12192000" y="199288"/>
                </a:lnTo>
                <a:lnTo>
                  <a:pt x="12192000" y="0"/>
                </a:lnTo>
                <a:close/>
              </a:path>
            </a:pathLst>
          </a:custGeom>
          <a:solidFill>
            <a:srgbClr val="00A4DF"/>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 name="Google Shape;8;p24"/>
          <p:cNvSpPr txBox="1">
            <a:spLocks noGrp="1"/>
          </p:cNvSpPr>
          <p:nvPr>
            <p:ph type="title"/>
          </p:nvPr>
        </p:nvSpPr>
        <p:spPr>
          <a:xfrm>
            <a:off x="459740" y="578486"/>
            <a:ext cx="9286240" cy="51371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0" i="0" u="none" strike="noStrike" cap="none">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24"/>
          <p:cNvSpPr txBox="1">
            <a:spLocks noGrp="1"/>
          </p:cNvSpPr>
          <p:nvPr>
            <p:ph type="body" idx="1"/>
          </p:nvPr>
        </p:nvSpPr>
        <p:spPr>
          <a:xfrm>
            <a:off x="459738" y="2121130"/>
            <a:ext cx="5168265" cy="277495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2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4"/>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lvl1pPr marL="38100" lvl="0" indent="0">
              <a:lnSpc>
                <a:spcPct val="103333"/>
              </a:lnSpc>
              <a:spcBef>
                <a:spcPts val="0"/>
              </a:spcBef>
              <a:buNone/>
              <a:defRPr sz="1200" b="0" i="0">
                <a:solidFill>
                  <a:srgbClr val="2DB0D1"/>
                </a:solidFill>
                <a:latin typeface="Calibri"/>
                <a:ea typeface="Calibri"/>
                <a:cs typeface="Calibri"/>
                <a:sym typeface="Calibri"/>
              </a:defRPr>
            </a:lvl1pPr>
            <a:lvl2pPr marL="38100" lvl="1" indent="0">
              <a:lnSpc>
                <a:spcPct val="103333"/>
              </a:lnSpc>
              <a:spcBef>
                <a:spcPts val="0"/>
              </a:spcBef>
              <a:buNone/>
              <a:defRPr sz="1200" b="0" i="0">
                <a:solidFill>
                  <a:srgbClr val="2DB0D1"/>
                </a:solidFill>
                <a:latin typeface="Calibri"/>
                <a:ea typeface="Calibri"/>
                <a:cs typeface="Calibri"/>
                <a:sym typeface="Calibri"/>
              </a:defRPr>
            </a:lvl2pPr>
            <a:lvl3pPr marL="38100" lvl="2" indent="0">
              <a:lnSpc>
                <a:spcPct val="103333"/>
              </a:lnSpc>
              <a:spcBef>
                <a:spcPts val="0"/>
              </a:spcBef>
              <a:buNone/>
              <a:defRPr sz="1200" b="0" i="0">
                <a:solidFill>
                  <a:srgbClr val="2DB0D1"/>
                </a:solidFill>
                <a:latin typeface="Calibri"/>
                <a:ea typeface="Calibri"/>
                <a:cs typeface="Calibri"/>
                <a:sym typeface="Calibri"/>
              </a:defRPr>
            </a:lvl3pPr>
            <a:lvl4pPr marL="38100" lvl="3" indent="0">
              <a:lnSpc>
                <a:spcPct val="103333"/>
              </a:lnSpc>
              <a:spcBef>
                <a:spcPts val="0"/>
              </a:spcBef>
              <a:buNone/>
              <a:defRPr sz="1200" b="0" i="0">
                <a:solidFill>
                  <a:srgbClr val="2DB0D1"/>
                </a:solidFill>
                <a:latin typeface="Calibri"/>
                <a:ea typeface="Calibri"/>
                <a:cs typeface="Calibri"/>
                <a:sym typeface="Calibri"/>
              </a:defRPr>
            </a:lvl4pPr>
            <a:lvl5pPr marL="38100" lvl="4" indent="0">
              <a:lnSpc>
                <a:spcPct val="103333"/>
              </a:lnSpc>
              <a:spcBef>
                <a:spcPts val="0"/>
              </a:spcBef>
              <a:buNone/>
              <a:defRPr sz="1200" b="0" i="0">
                <a:solidFill>
                  <a:srgbClr val="2DB0D1"/>
                </a:solidFill>
                <a:latin typeface="Calibri"/>
                <a:ea typeface="Calibri"/>
                <a:cs typeface="Calibri"/>
                <a:sym typeface="Calibri"/>
              </a:defRPr>
            </a:lvl5pPr>
            <a:lvl6pPr marL="38100" lvl="5" indent="0">
              <a:lnSpc>
                <a:spcPct val="103333"/>
              </a:lnSpc>
              <a:spcBef>
                <a:spcPts val="0"/>
              </a:spcBef>
              <a:buNone/>
              <a:defRPr sz="1200" b="0" i="0">
                <a:solidFill>
                  <a:srgbClr val="2DB0D1"/>
                </a:solidFill>
                <a:latin typeface="Calibri"/>
                <a:ea typeface="Calibri"/>
                <a:cs typeface="Calibri"/>
                <a:sym typeface="Calibri"/>
              </a:defRPr>
            </a:lvl6pPr>
            <a:lvl7pPr marL="38100" lvl="6" indent="0">
              <a:lnSpc>
                <a:spcPct val="103333"/>
              </a:lnSpc>
              <a:spcBef>
                <a:spcPts val="0"/>
              </a:spcBef>
              <a:buNone/>
              <a:defRPr sz="1200" b="0" i="0">
                <a:solidFill>
                  <a:srgbClr val="2DB0D1"/>
                </a:solidFill>
                <a:latin typeface="Calibri"/>
                <a:ea typeface="Calibri"/>
                <a:cs typeface="Calibri"/>
                <a:sym typeface="Calibri"/>
              </a:defRPr>
            </a:lvl7pPr>
            <a:lvl8pPr marL="38100" lvl="7" indent="0">
              <a:lnSpc>
                <a:spcPct val="103333"/>
              </a:lnSpc>
              <a:spcBef>
                <a:spcPts val="0"/>
              </a:spcBef>
              <a:buNone/>
              <a:defRPr sz="1200" b="0" i="0">
                <a:solidFill>
                  <a:srgbClr val="2DB0D1"/>
                </a:solidFill>
                <a:latin typeface="Calibri"/>
                <a:ea typeface="Calibri"/>
                <a:cs typeface="Calibri"/>
                <a:sym typeface="Calibri"/>
              </a:defRPr>
            </a:lvl8pPr>
            <a:lvl9pPr marL="38100" lvl="8" indent="0">
              <a:lnSpc>
                <a:spcPct val="103333"/>
              </a:lnSpc>
              <a:spcBef>
                <a:spcPts val="0"/>
              </a:spcBef>
              <a:buNone/>
              <a:defRPr sz="1200" b="0" i="0">
                <a:solidFill>
                  <a:srgbClr val="2DB0D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4"/>
          <p:cNvPicPr preferRelativeResize="0"/>
          <p:nvPr/>
        </p:nvPicPr>
        <p:blipFill rotWithShape="1">
          <a:blip r:embed="rId7">
            <a:alphaModFix/>
          </a:blip>
          <a:srcRect/>
          <a:stretch/>
        </p:blipFill>
        <p:spPr>
          <a:xfrm>
            <a:off x="381000" y="6217107"/>
            <a:ext cx="567779" cy="428391"/>
          </a:xfrm>
          <a:prstGeom prst="rect">
            <a:avLst/>
          </a:prstGeom>
          <a:noFill/>
          <a:ln>
            <a:noFill/>
          </a:ln>
        </p:spPr>
      </p:pic>
      <p:sp>
        <p:nvSpPr>
          <p:cNvPr id="7" name="Google Shape;7;p24"/>
          <p:cNvSpPr/>
          <p:nvPr/>
        </p:nvSpPr>
        <p:spPr>
          <a:xfrm>
            <a:off x="0" y="1"/>
            <a:ext cx="12192000" cy="199391"/>
          </a:xfrm>
          <a:custGeom>
            <a:avLst/>
            <a:gdLst/>
            <a:ahLst/>
            <a:cxnLst/>
            <a:rect l="l" t="t" r="r" b="b"/>
            <a:pathLst>
              <a:path w="12192000" h="199390" extrusionOk="0">
                <a:moveTo>
                  <a:pt x="12192000" y="0"/>
                </a:moveTo>
                <a:lnTo>
                  <a:pt x="0" y="0"/>
                </a:lnTo>
                <a:lnTo>
                  <a:pt x="0" y="199288"/>
                </a:lnTo>
                <a:lnTo>
                  <a:pt x="12192000" y="199288"/>
                </a:lnTo>
                <a:lnTo>
                  <a:pt x="12192000" y="0"/>
                </a:lnTo>
                <a:close/>
              </a:path>
            </a:pathLst>
          </a:custGeom>
          <a:solidFill>
            <a:srgbClr val="00A4D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8;p24"/>
          <p:cNvSpPr txBox="1">
            <a:spLocks noGrp="1"/>
          </p:cNvSpPr>
          <p:nvPr>
            <p:ph type="title"/>
          </p:nvPr>
        </p:nvSpPr>
        <p:spPr>
          <a:xfrm>
            <a:off x="459740" y="578487"/>
            <a:ext cx="9286240" cy="49244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0" i="0" u="none" strike="noStrike" cap="none">
                <a:solidFill>
                  <a:srgbClr val="011223"/>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24"/>
          <p:cNvSpPr txBox="1">
            <a:spLocks noGrp="1"/>
          </p:cNvSpPr>
          <p:nvPr>
            <p:ph type="body" idx="1"/>
          </p:nvPr>
        </p:nvSpPr>
        <p:spPr>
          <a:xfrm>
            <a:off x="459740" y="2121130"/>
            <a:ext cx="5168265"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24"/>
          <p:cNvSpPr txBox="1">
            <a:spLocks noGrp="1"/>
          </p:cNvSpPr>
          <p:nvPr>
            <p:ph type="ftr" idx="11"/>
          </p:nvPr>
        </p:nvSpPr>
        <p:spPr>
          <a:xfrm>
            <a:off x="4145280" y="6377941"/>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dt" idx="10"/>
          </p:nvPr>
        </p:nvSpPr>
        <p:spPr>
          <a:xfrm>
            <a:off x="609600" y="6377941"/>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4"/>
          <p:cNvSpPr txBox="1">
            <a:spLocks noGrp="1"/>
          </p:cNvSpPr>
          <p:nvPr>
            <p:ph type="sldNum" idx="12"/>
          </p:nvPr>
        </p:nvSpPr>
        <p:spPr>
          <a:xfrm>
            <a:off x="11459895" y="6442864"/>
            <a:ext cx="206375" cy="380361"/>
          </a:xfrm>
          <a:prstGeom prst="rect">
            <a:avLst/>
          </a:prstGeom>
          <a:noFill/>
          <a:ln>
            <a:noFill/>
          </a:ln>
        </p:spPr>
        <p:txBody>
          <a:bodyPr spcFirstLastPara="1" wrap="square" lIns="0" tIns="0" rIns="0" bIns="0" anchor="t" anchorCtr="0">
            <a:spAutoFit/>
          </a:bodyPr>
          <a:lstStyle>
            <a:lvl1pPr marL="38099" lvl="0" indent="0">
              <a:lnSpc>
                <a:spcPct val="103333"/>
              </a:lnSpc>
              <a:spcBef>
                <a:spcPts val="0"/>
              </a:spcBef>
              <a:buNone/>
              <a:defRPr sz="1200" b="0" i="0">
                <a:solidFill>
                  <a:srgbClr val="2DB0D1"/>
                </a:solidFill>
                <a:latin typeface="Calibri"/>
                <a:ea typeface="Calibri"/>
                <a:cs typeface="Calibri"/>
                <a:sym typeface="Calibri"/>
              </a:defRPr>
            </a:lvl1pPr>
            <a:lvl2pPr marL="38099" lvl="1" indent="0">
              <a:lnSpc>
                <a:spcPct val="103333"/>
              </a:lnSpc>
              <a:spcBef>
                <a:spcPts val="0"/>
              </a:spcBef>
              <a:buNone/>
              <a:defRPr sz="1200" b="0" i="0">
                <a:solidFill>
                  <a:srgbClr val="2DB0D1"/>
                </a:solidFill>
                <a:latin typeface="Calibri"/>
                <a:ea typeface="Calibri"/>
                <a:cs typeface="Calibri"/>
                <a:sym typeface="Calibri"/>
              </a:defRPr>
            </a:lvl2pPr>
            <a:lvl3pPr marL="38099" lvl="2" indent="0">
              <a:lnSpc>
                <a:spcPct val="103333"/>
              </a:lnSpc>
              <a:spcBef>
                <a:spcPts val="0"/>
              </a:spcBef>
              <a:buNone/>
              <a:defRPr sz="1200" b="0" i="0">
                <a:solidFill>
                  <a:srgbClr val="2DB0D1"/>
                </a:solidFill>
                <a:latin typeface="Calibri"/>
                <a:ea typeface="Calibri"/>
                <a:cs typeface="Calibri"/>
                <a:sym typeface="Calibri"/>
              </a:defRPr>
            </a:lvl3pPr>
            <a:lvl4pPr marL="38099" lvl="3" indent="0">
              <a:lnSpc>
                <a:spcPct val="103333"/>
              </a:lnSpc>
              <a:spcBef>
                <a:spcPts val="0"/>
              </a:spcBef>
              <a:buNone/>
              <a:defRPr sz="1200" b="0" i="0">
                <a:solidFill>
                  <a:srgbClr val="2DB0D1"/>
                </a:solidFill>
                <a:latin typeface="Calibri"/>
                <a:ea typeface="Calibri"/>
                <a:cs typeface="Calibri"/>
                <a:sym typeface="Calibri"/>
              </a:defRPr>
            </a:lvl4pPr>
            <a:lvl5pPr marL="38099" lvl="4" indent="0">
              <a:lnSpc>
                <a:spcPct val="103333"/>
              </a:lnSpc>
              <a:spcBef>
                <a:spcPts val="0"/>
              </a:spcBef>
              <a:buNone/>
              <a:defRPr sz="1200" b="0" i="0">
                <a:solidFill>
                  <a:srgbClr val="2DB0D1"/>
                </a:solidFill>
                <a:latin typeface="Calibri"/>
                <a:ea typeface="Calibri"/>
                <a:cs typeface="Calibri"/>
                <a:sym typeface="Calibri"/>
              </a:defRPr>
            </a:lvl5pPr>
            <a:lvl6pPr marL="38099" lvl="5" indent="0">
              <a:lnSpc>
                <a:spcPct val="103333"/>
              </a:lnSpc>
              <a:spcBef>
                <a:spcPts val="0"/>
              </a:spcBef>
              <a:buNone/>
              <a:defRPr sz="1200" b="0" i="0">
                <a:solidFill>
                  <a:srgbClr val="2DB0D1"/>
                </a:solidFill>
                <a:latin typeface="Calibri"/>
                <a:ea typeface="Calibri"/>
                <a:cs typeface="Calibri"/>
                <a:sym typeface="Calibri"/>
              </a:defRPr>
            </a:lvl6pPr>
            <a:lvl7pPr marL="38099" lvl="6" indent="0">
              <a:lnSpc>
                <a:spcPct val="103333"/>
              </a:lnSpc>
              <a:spcBef>
                <a:spcPts val="0"/>
              </a:spcBef>
              <a:buNone/>
              <a:defRPr sz="1200" b="0" i="0">
                <a:solidFill>
                  <a:srgbClr val="2DB0D1"/>
                </a:solidFill>
                <a:latin typeface="Calibri"/>
                <a:ea typeface="Calibri"/>
                <a:cs typeface="Calibri"/>
                <a:sym typeface="Calibri"/>
              </a:defRPr>
            </a:lvl7pPr>
            <a:lvl8pPr marL="38099" lvl="7" indent="0">
              <a:lnSpc>
                <a:spcPct val="103333"/>
              </a:lnSpc>
              <a:spcBef>
                <a:spcPts val="0"/>
              </a:spcBef>
              <a:buNone/>
              <a:defRPr sz="1200" b="0" i="0">
                <a:solidFill>
                  <a:srgbClr val="2DB0D1"/>
                </a:solidFill>
                <a:latin typeface="Calibri"/>
                <a:ea typeface="Calibri"/>
                <a:cs typeface="Calibri"/>
                <a:sym typeface="Calibri"/>
              </a:defRPr>
            </a:lvl8pPr>
            <a:lvl9pPr marL="38099" lvl="8" indent="0">
              <a:lnSpc>
                <a:spcPct val="103333"/>
              </a:lnSpc>
              <a:spcBef>
                <a:spcPts val="0"/>
              </a:spcBef>
              <a:buNone/>
              <a:defRPr sz="1200" b="0" i="0">
                <a:solidFill>
                  <a:srgbClr val="2DB0D1"/>
                </a:solidFill>
                <a:latin typeface="Calibri"/>
                <a:ea typeface="Calibri"/>
                <a:cs typeface="Calibri"/>
                <a:sym typeface="Calibri"/>
              </a:defRPr>
            </a:lvl9pPr>
          </a:lstStyle>
          <a:p>
            <a:fld id="{00000000-1234-1234-1234-123412341234}" type="slidenum">
              <a:rPr lang="en-US" smtClean="0"/>
              <a:pPr/>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73462934"/>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4554A5AE-91DD-C44F-9399-B7EDE0D18D10}"/>
              </a:ext>
            </a:extLst>
          </p:cNvPr>
          <p:cNvSpPr/>
          <p:nvPr userDrawn="1"/>
        </p:nvSpPr>
        <p:spPr>
          <a:xfrm>
            <a:off x="7795092" y="6034416"/>
            <a:ext cx="1647168" cy="823584"/>
          </a:xfrm>
          <a:custGeom>
            <a:avLst/>
            <a:gdLst>
              <a:gd name="connsiteX0" fmla="*/ 617688 w 1235376"/>
              <a:gd name="connsiteY0" fmla="*/ 0 h 617688"/>
              <a:gd name="connsiteX1" fmla="*/ 1235376 w 1235376"/>
              <a:gd name="connsiteY1" fmla="*/ 617688 h 617688"/>
              <a:gd name="connsiteX2" fmla="*/ 0 w 1235376"/>
              <a:gd name="connsiteY2" fmla="*/ 617688 h 617688"/>
              <a:gd name="connsiteX3" fmla="*/ 617688 w 1235376"/>
              <a:gd name="connsiteY3" fmla="*/ 0 h 617688"/>
            </a:gdLst>
            <a:ahLst/>
            <a:cxnLst>
              <a:cxn ang="0">
                <a:pos x="connsiteX0" y="connsiteY0"/>
              </a:cxn>
              <a:cxn ang="0">
                <a:pos x="connsiteX1" y="connsiteY1"/>
              </a:cxn>
              <a:cxn ang="0">
                <a:pos x="connsiteX2" y="connsiteY2"/>
              </a:cxn>
              <a:cxn ang="0">
                <a:pos x="connsiteX3" y="connsiteY3"/>
              </a:cxn>
            </a:cxnLst>
            <a:rect l="l" t="t" r="r" b="b"/>
            <a:pathLst>
              <a:path w="1235376" h="617688">
                <a:moveTo>
                  <a:pt x="617688" y="0"/>
                </a:moveTo>
                <a:lnTo>
                  <a:pt x="1235376" y="617688"/>
                </a:lnTo>
                <a:lnTo>
                  <a:pt x="0" y="617688"/>
                </a:lnTo>
                <a:lnTo>
                  <a:pt x="61768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67">
              <a:ln>
                <a:noFill/>
              </a:ln>
            </a:endParaRPr>
          </a:p>
        </p:txBody>
      </p:sp>
      <p:sp>
        <p:nvSpPr>
          <p:cNvPr id="7" name="Rectangle 6">
            <a:extLst>
              <a:ext uri="{FF2B5EF4-FFF2-40B4-BE49-F238E27FC236}">
                <a16:creationId xmlns:a16="http://schemas.microsoft.com/office/drawing/2014/main" id="{F917D635-D051-9244-BF8B-F0B55512007D}"/>
              </a:ext>
            </a:extLst>
          </p:cNvPr>
          <p:cNvSpPr/>
          <p:nvPr userDrawn="1"/>
        </p:nvSpPr>
        <p:spPr>
          <a:xfrm>
            <a:off x="0" y="1"/>
            <a:ext cx="12192000" cy="925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Title Placeholder 1"/>
          <p:cNvSpPr>
            <a:spLocks noGrp="1"/>
          </p:cNvSpPr>
          <p:nvPr>
            <p:ph type="title"/>
          </p:nvPr>
        </p:nvSpPr>
        <p:spPr>
          <a:xfrm>
            <a:off x="838200" y="271939"/>
            <a:ext cx="9310589" cy="5681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94449"/>
            <a:ext cx="10515600" cy="4982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158" y="6270552"/>
            <a:ext cx="821001" cy="365125"/>
          </a:xfrm>
          <a:prstGeom prst="rect">
            <a:avLst/>
          </a:prstGeom>
        </p:spPr>
        <p:txBody>
          <a:bodyPr vert="horz" lIns="91440" tIns="45720" rIns="91440" bIns="45720" rtlCol="0" anchor="ctr"/>
          <a:lstStyle>
            <a:lvl1pPr algn="r">
              <a:defRPr sz="1067" b="0" i="0">
                <a:solidFill>
                  <a:schemeClr val="accent1"/>
                </a:solidFill>
                <a:latin typeface="+mn-lt"/>
              </a:defRPr>
            </a:lvl1pPr>
          </a:lstStyle>
          <a:p>
            <a:fld id="{7E1D1B9C-39A0-DC41-B6D0-95E63E4DE34B}" type="datetimeFigureOut">
              <a:rPr lang="en-US" smtClean="0"/>
              <a:pPr/>
              <a:t>10/28/2025</a:t>
            </a:fld>
            <a:endParaRPr lang="en-US" dirty="0"/>
          </a:p>
        </p:txBody>
      </p:sp>
      <p:sp>
        <p:nvSpPr>
          <p:cNvPr id="5" name="Footer Placeholder 4"/>
          <p:cNvSpPr>
            <a:spLocks noGrp="1"/>
          </p:cNvSpPr>
          <p:nvPr>
            <p:ph type="ftr" sz="quarter" idx="3"/>
          </p:nvPr>
        </p:nvSpPr>
        <p:spPr>
          <a:xfrm>
            <a:off x="838199" y="6270552"/>
            <a:ext cx="5039799" cy="365125"/>
          </a:xfrm>
          <a:prstGeom prst="rect">
            <a:avLst/>
          </a:prstGeom>
        </p:spPr>
        <p:txBody>
          <a:bodyPr vert="horz" lIns="91440" tIns="45720" rIns="91440" bIns="45720" rtlCol="0" anchor="ctr"/>
          <a:lstStyle>
            <a:lvl1pPr algn="l">
              <a:defRPr sz="1067" b="1" i="0">
                <a:solidFill>
                  <a:schemeClr val="accent1"/>
                </a:solidFill>
                <a:latin typeface="Montserrat" pitchFamily="2" charset="77"/>
              </a:defRPr>
            </a:lvl1pPr>
          </a:lstStyle>
          <a:p>
            <a:endParaRPr lang="en-US" dirty="0"/>
          </a:p>
        </p:txBody>
      </p:sp>
      <p:sp>
        <p:nvSpPr>
          <p:cNvPr id="13" name="Footer Placeholder 4">
            <a:extLst>
              <a:ext uri="{FF2B5EF4-FFF2-40B4-BE49-F238E27FC236}">
                <a16:creationId xmlns:a16="http://schemas.microsoft.com/office/drawing/2014/main" id="{28032C8A-AA0B-0144-84FB-90D3117A6E16}"/>
              </a:ext>
            </a:extLst>
          </p:cNvPr>
          <p:cNvSpPr txBox="1">
            <a:spLocks/>
          </p:cNvSpPr>
          <p:nvPr userDrawn="1"/>
        </p:nvSpPr>
        <p:spPr>
          <a:xfrm>
            <a:off x="8277540" y="6356351"/>
            <a:ext cx="4114800" cy="365125"/>
          </a:xfrm>
          <a:prstGeom prst="rect">
            <a:avLst/>
          </a:prstGeom>
        </p:spPr>
        <p:txBody>
          <a:bodyPr vert="horz" lIns="121920" tIns="60960" rIns="121920" bIns="6096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p>
        </p:txBody>
      </p:sp>
      <p:sp>
        <p:nvSpPr>
          <p:cNvPr id="19" name="Date Placeholder 3">
            <a:extLst>
              <a:ext uri="{FF2B5EF4-FFF2-40B4-BE49-F238E27FC236}">
                <a16:creationId xmlns:a16="http://schemas.microsoft.com/office/drawing/2014/main" id="{987CBDB8-00E6-FD4E-BA9F-05BA5B315A8E}"/>
              </a:ext>
            </a:extLst>
          </p:cNvPr>
          <p:cNvSpPr txBox="1">
            <a:spLocks/>
          </p:cNvSpPr>
          <p:nvPr userDrawn="1"/>
        </p:nvSpPr>
        <p:spPr>
          <a:xfrm>
            <a:off x="8277540" y="6270552"/>
            <a:ext cx="676717" cy="365125"/>
          </a:xfrm>
          <a:prstGeom prst="rect">
            <a:avLst/>
          </a:prstGeom>
        </p:spPr>
        <p:txBody>
          <a:bodyPr vert="horz" lIns="121920" tIns="60960" rIns="121920" bIns="60960" rtlCol="0" anchor="ctr"/>
          <a:lstStyle>
            <a:defPPr>
              <a:defRPr lang="en-US"/>
            </a:defPPr>
            <a:lvl1pPr marL="0" algn="r" defTabSz="457200" rtl="0" eaLnBrk="1" latinLnBrk="0" hangingPunct="1">
              <a:defRPr sz="800" b="0" i="0" kern="1200">
                <a:solidFill>
                  <a:schemeClr val="accent1"/>
                </a:solidFill>
                <a:latin typeface="Montserrat Medium"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EE33F61-3631-DD47-8CA5-6AECA52F3D08}" type="slidenum">
              <a:rPr lang="en-US" sz="1067" smtClean="0">
                <a:solidFill>
                  <a:schemeClr val="bg1"/>
                </a:solidFill>
                <a:latin typeface="+mn-lt"/>
              </a:rPr>
              <a:pPr algn="ctr"/>
              <a:t>‹#›</a:t>
            </a:fld>
            <a:endParaRPr lang="en-US" sz="1067" dirty="0">
              <a:solidFill>
                <a:schemeClr val="bg1"/>
              </a:solidFill>
              <a:latin typeface="+mn-lt"/>
            </a:endParaRPr>
          </a:p>
        </p:txBody>
      </p:sp>
      <p:pic>
        <p:nvPicPr>
          <p:cNvPr id="20" name="Picture 19">
            <a:extLst>
              <a:ext uri="{FF2B5EF4-FFF2-40B4-BE49-F238E27FC236}">
                <a16:creationId xmlns:a16="http://schemas.microsoft.com/office/drawing/2014/main" id="{9F22695E-52FA-904A-B19A-37C93258DFC8}"/>
              </a:ext>
            </a:extLst>
          </p:cNvPr>
          <p:cNvPicPr>
            <a:picLocks noChangeAspect="1"/>
          </p:cNvPicPr>
          <p:nvPr userDrawn="1"/>
        </p:nvPicPr>
        <p:blipFill>
          <a:blip r:embed="rId22"/>
          <a:srcRect/>
          <a:stretch/>
        </p:blipFill>
        <p:spPr>
          <a:xfrm>
            <a:off x="9431294" y="6231573"/>
            <a:ext cx="2402183" cy="404104"/>
          </a:xfrm>
          <a:prstGeom prst="rect">
            <a:avLst/>
          </a:prstGeom>
        </p:spPr>
      </p:pic>
    </p:spTree>
    <p:extLst>
      <p:ext uri="{BB962C8B-B14F-4D97-AF65-F5344CB8AC3E}">
        <p14:creationId xmlns:p14="http://schemas.microsoft.com/office/powerpoint/2010/main" val="25817828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377" rtl="0" eaLnBrk="1" latinLnBrk="0" hangingPunct="1">
        <a:lnSpc>
          <a:spcPct val="90000"/>
        </a:lnSpc>
        <a:spcBef>
          <a:spcPct val="0"/>
        </a:spcBef>
        <a:buNone/>
        <a:defRPr sz="3200" b="1" i="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ctwbdc.org/what-we-do/child-care-business-support-program/"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mailto:childcarebusiness@ctwbdc.org" TargetMode="Externa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hyperlink" Target="mailto:Ctbuildschildcare@lisc.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hyperlink" Target="mailto:childcarebusiness@ctwbdc.org"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5"/>
        <p:cNvGrpSpPr/>
        <p:nvPr/>
      </p:nvGrpSpPr>
      <p:grpSpPr>
        <a:xfrm>
          <a:off x="0" y="0"/>
          <a:ext cx="0" cy="0"/>
          <a:chOff x="0" y="0"/>
          <a:chExt cx="0" cy="0"/>
        </a:xfrm>
      </p:grpSpPr>
      <p:grpSp>
        <p:nvGrpSpPr>
          <p:cNvPr id="46" name="Google Shape;46;p1"/>
          <p:cNvGrpSpPr/>
          <p:nvPr/>
        </p:nvGrpSpPr>
        <p:grpSpPr>
          <a:xfrm>
            <a:off x="0" y="78663"/>
            <a:ext cx="12191998" cy="6779336"/>
            <a:chOff x="0" y="78663"/>
            <a:chExt cx="12191998" cy="6779336"/>
          </a:xfrm>
        </p:grpSpPr>
        <p:pic>
          <p:nvPicPr>
            <p:cNvPr id="47" name="Google Shape;47;p1"/>
            <p:cNvPicPr preferRelativeResize="0"/>
            <p:nvPr/>
          </p:nvPicPr>
          <p:blipFill rotWithShape="1">
            <a:blip r:embed="rId3">
              <a:alphaModFix/>
            </a:blip>
            <a:srcRect/>
            <a:stretch/>
          </p:blipFill>
          <p:spPr>
            <a:xfrm>
              <a:off x="381000" y="6217107"/>
              <a:ext cx="567778" cy="428390"/>
            </a:xfrm>
            <a:prstGeom prst="rect">
              <a:avLst/>
            </a:prstGeom>
            <a:noFill/>
            <a:ln>
              <a:noFill/>
            </a:ln>
          </p:spPr>
        </p:pic>
        <p:sp>
          <p:nvSpPr>
            <p:cNvPr id="48" name="Google Shape;48;p1"/>
            <p:cNvSpPr/>
            <p:nvPr/>
          </p:nvSpPr>
          <p:spPr>
            <a:xfrm>
              <a:off x="130632" y="5890158"/>
              <a:ext cx="1176020" cy="867410"/>
            </a:xfrm>
            <a:custGeom>
              <a:avLst/>
              <a:gdLst/>
              <a:ahLst/>
              <a:cxnLst/>
              <a:rect l="l" t="t" r="r" b="b"/>
              <a:pathLst>
                <a:path w="1176020" h="867409" extrusionOk="0">
                  <a:moveTo>
                    <a:pt x="1175651" y="0"/>
                  </a:moveTo>
                  <a:lnTo>
                    <a:pt x="0" y="0"/>
                  </a:lnTo>
                  <a:lnTo>
                    <a:pt x="0" y="866901"/>
                  </a:lnTo>
                  <a:lnTo>
                    <a:pt x="1175651" y="866901"/>
                  </a:lnTo>
                  <a:lnTo>
                    <a:pt x="1175651"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49" name="Google Shape;49;p1"/>
            <p:cNvPicPr preferRelativeResize="0"/>
            <p:nvPr/>
          </p:nvPicPr>
          <p:blipFill rotWithShape="1">
            <a:blip r:embed="rId4">
              <a:alphaModFix/>
            </a:blip>
            <a:srcRect/>
            <a:stretch/>
          </p:blipFill>
          <p:spPr>
            <a:xfrm>
              <a:off x="0" y="78663"/>
              <a:ext cx="12191998" cy="6779336"/>
            </a:xfrm>
            <a:prstGeom prst="rect">
              <a:avLst/>
            </a:prstGeom>
            <a:noFill/>
            <a:ln>
              <a:noFill/>
            </a:ln>
          </p:spPr>
        </p:pic>
      </p:grpSp>
      <p:sp>
        <p:nvSpPr>
          <p:cNvPr id="50" name="Google Shape;50;p1"/>
          <p:cNvSpPr txBox="1">
            <a:spLocks noGrp="1"/>
          </p:cNvSpPr>
          <p:nvPr>
            <p:ph type="title"/>
          </p:nvPr>
        </p:nvSpPr>
        <p:spPr>
          <a:xfrm>
            <a:off x="1" y="1177175"/>
            <a:ext cx="5535386" cy="3886828"/>
          </a:xfrm>
          <a:prstGeom prst="rect">
            <a:avLst/>
          </a:prstGeom>
          <a:solidFill>
            <a:srgbClr val="B4DFDF"/>
          </a:solidFill>
          <a:ln>
            <a:noFill/>
          </a:ln>
        </p:spPr>
        <p:txBody>
          <a:bodyPr spcFirstLastPara="1" wrap="square" lIns="0" tIns="294000" rIns="0" bIns="0" anchor="t" anchorCtr="0">
            <a:spAutoFit/>
          </a:bodyPr>
          <a:lstStyle/>
          <a:p>
            <a:pPr marL="91440" marR="281305" lvl="0" indent="0" algn="l" rtl="0">
              <a:lnSpc>
                <a:spcPct val="107962"/>
              </a:lnSpc>
              <a:spcBef>
                <a:spcPts val="0"/>
              </a:spcBef>
              <a:spcAft>
                <a:spcPts val="0"/>
              </a:spcAft>
              <a:buNone/>
            </a:pPr>
            <a:r>
              <a:rPr lang="en-US" sz="5400" dirty="0">
                <a:solidFill>
                  <a:srgbClr val="000000"/>
                </a:solidFill>
                <a:latin typeface="Franklin Gothic Medium" panose="020B0603020102020204" pitchFamily="34" charset="0"/>
              </a:rPr>
              <a:t>CT Early Childhood Facilities Grant  Program</a:t>
            </a:r>
            <a:endParaRPr sz="5400" dirty="0">
              <a:latin typeface="Franklin Gothic Medium" panose="020B0603020102020204" pitchFamily="34" charset="0"/>
            </a:endParaRPr>
          </a:p>
        </p:txBody>
      </p:sp>
      <p:pic>
        <p:nvPicPr>
          <p:cNvPr id="51" name="Google Shape;51;p1"/>
          <p:cNvPicPr preferRelativeResize="0"/>
          <p:nvPr/>
        </p:nvPicPr>
        <p:blipFill rotWithShape="1">
          <a:blip r:embed="rId5">
            <a:alphaModFix/>
          </a:blip>
          <a:srcRect/>
          <a:stretch/>
        </p:blipFill>
        <p:spPr>
          <a:xfrm>
            <a:off x="197858" y="6192773"/>
            <a:ext cx="2717667" cy="492085"/>
          </a:xfrm>
          <a:prstGeom prst="rect">
            <a:avLst/>
          </a:prstGeom>
          <a:noFill/>
          <a:ln>
            <a:noFill/>
          </a:ln>
        </p:spPr>
      </p:pic>
      <p:pic>
        <p:nvPicPr>
          <p:cNvPr id="5" name="Picture 4" descr="A black background with white text&#10;&#10;AI-generated content may be incorrect.">
            <a:extLst>
              <a:ext uri="{FF2B5EF4-FFF2-40B4-BE49-F238E27FC236}">
                <a16:creationId xmlns:a16="http://schemas.microsoft.com/office/drawing/2014/main" id="{54A5E789-F1F5-109F-1FDE-F20A35395737}"/>
              </a:ext>
            </a:extLst>
          </p:cNvPr>
          <p:cNvPicPr>
            <a:picLocks noChangeAspect="1"/>
          </p:cNvPicPr>
          <p:nvPr/>
        </p:nvPicPr>
        <p:blipFill>
          <a:blip r:embed="rId6"/>
          <a:stretch>
            <a:fillRect/>
          </a:stretch>
        </p:blipFill>
        <p:spPr>
          <a:xfrm>
            <a:off x="9496425" y="6188202"/>
            <a:ext cx="2362200" cy="5680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BB73D7F-DDCE-AEFF-CB83-47A4D2610046}"/>
              </a:ext>
            </a:extLst>
          </p:cNvPr>
          <p:cNvGraphicFramePr/>
          <p:nvPr>
            <p:extLst>
              <p:ext uri="{D42A27DB-BD31-4B8C-83A1-F6EECF244321}">
                <p14:modId xmlns:p14="http://schemas.microsoft.com/office/powerpoint/2010/main" val="2895904299"/>
              </p:ext>
            </p:extLst>
          </p:nvPr>
        </p:nvGraphicFramePr>
        <p:xfrm>
          <a:off x="2278185" y="1165143"/>
          <a:ext cx="94214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oogle Shape;170;p11">
            <a:extLst>
              <a:ext uri="{FF2B5EF4-FFF2-40B4-BE49-F238E27FC236}">
                <a16:creationId xmlns:a16="http://schemas.microsoft.com/office/drawing/2014/main" id="{C0291F6F-C1D8-3E86-5089-EE46F23D702C}"/>
              </a:ext>
            </a:extLst>
          </p:cNvPr>
          <p:cNvGrpSpPr/>
          <p:nvPr/>
        </p:nvGrpSpPr>
        <p:grpSpPr>
          <a:xfrm>
            <a:off x="77937" y="6129456"/>
            <a:ext cx="2605291" cy="491230"/>
            <a:chOff x="122212" y="6218618"/>
            <a:chExt cx="2605291" cy="491230"/>
          </a:xfrm>
        </p:grpSpPr>
        <p:pic>
          <p:nvPicPr>
            <p:cNvPr id="4" name="Google Shape;171;p11">
              <a:extLst>
                <a:ext uri="{FF2B5EF4-FFF2-40B4-BE49-F238E27FC236}">
                  <a16:creationId xmlns:a16="http://schemas.microsoft.com/office/drawing/2014/main" id="{C0CB568D-D256-5C9C-0A2A-9A75442AB70C}"/>
                </a:ext>
              </a:extLst>
            </p:cNvPr>
            <p:cNvPicPr preferRelativeResize="0"/>
            <p:nvPr/>
          </p:nvPicPr>
          <p:blipFill rotWithShape="1">
            <a:blip r:embed="rId8">
              <a:alphaModFix/>
            </a:blip>
            <a:srcRect/>
            <a:stretch/>
          </p:blipFill>
          <p:spPr>
            <a:xfrm>
              <a:off x="122212" y="6218618"/>
              <a:ext cx="2114551" cy="491230"/>
            </a:xfrm>
            <a:prstGeom prst="rect">
              <a:avLst/>
            </a:prstGeom>
            <a:noFill/>
            <a:ln>
              <a:noFill/>
            </a:ln>
          </p:spPr>
        </p:pic>
        <p:pic>
          <p:nvPicPr>
            <p:cNvPr id="5" name="Google Shape;172;p11">
              <a:extLst>
                <a:ext uri="{FF2B5EF4-FFF2-40B4-BE49-F238E27FC236}">
                  <a16:creationId xmlns:a16="http://schemas.microsoft.com/office/drawing/2014/main" id="{A6368790-6517-EBE3-DAB2-4ED4CDCDBF85}"/>
                </a:ext>
              </a:extLst>
            </p:cNvPr>
            <p:cNvPicPr preferRelativeResize="0"/>
            <p:nvPr/>
          </p:nvPicPr>
          <p:blipFill rotWithShape="1">
            <a:blip r:embed="rId9">
              <a:alphaModFix/>
            </a:blip>
            <a:srcRect/>
            <a:stretch/>
          </p:blipFill>
          <p:spPr>
            <a:xfrm>
              <a:off x="327204" y="6337850"/>
              <a:ext cx="2400299" cy="352424"/>
            </a:xfrm>
            <a:prstGeom prst="rect">
              <a:avLst/>
            </a:prstGeom>
            <a:noFill/>
            <a:ln>
              <a:noFill/>
            </a:ln>
          </p:spPr>
        </p:pic>
      </p:grpSp>
      <p:sp>
        <p:nvSpPr>
          <p:cNvPr id="6" name="TextBox 5">
            <a:extLst>
              <a:ext uri="{FF2B5EF4-FFF2-40B4-BE49-F238E27FC236}">
                <a16:creationId xmlns:a16="http://schemas.microsoft.com/office/drawing/2014/main" id="{2301C3D7-5EEE-E55B-5A23-897060010208}"/>
              </a:ext>
            </a:extLst>
          </p:cNvPr>
          <p:cNvSpPr txBox="1"/>
          <p:nvPr/>
        </p:nvSpPr>
        <p:spPr>
          <a:xfrm>
            <a:off x="77937" y="378063"/>
            <a:ext cx="7995139" cy="646331"/>
          </a:xfrm>
          <a:prstGeom prst="rect">
            <a:avLst/>
          </a:prstGeom>
          <a:noFill/>
        </p:spPr>
        <p:txBody>
          <a:bodyPr wrap="square" rtlCol="0">
            <a:spAutoFit/>
          </a:bodyPr>
          <a:lstStyle/>
          <a:p>
            <a:r>
              <a:rPr lang="en-US" sz="3600" dirty="0">
                <a:latin typeface="Franklin Gothic Medium" panose="020B0603020102020204" pitchFamily="34" charset="0"/>
              </a:rPr>
              <a:t>Activities and Timeline</a:t>
            </a:r>
          </a:p>
        </p:txBody>
      </p:sp>
      <p:sp>
        <p:nvSpPr>
          <p:cNvPr id="7" name="Rectangle 6">
            <a:extLst>
              <a:ext uri="{FF2B5EF4-FFF2-40B4-BE49-F238E27FC236}">
                <a16:creationId xmlns:a16="http://schemas.microsoft.com/office/drawing/2014/main" id="{6BD01F7D-02C8-62B9-E78D-4424A4DE00E1}"/>
              </a:ext>
            </a:extLst>
          </p:cNvPr>
          <p:cNvSpPr/>
          <p:nvPr/>
        </p:nvSpPr>
        <p:spPr>
          <a:xfrm>
            <a:off x="0" y="0"/>
            <a:ext cx="12192000" cy="237314"/>
          </a:xfrm>
          <a:prstGeom prst="rect">
            <a:avLst/>
          </a:prstGeom>
          <a:solidFill>
            <a:srgbClr val="00A5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Blue text on a black background&#10;&#10;AI-generated content may be incorrect.">
            <a:extLst>
              <a:ext uri="{FF2B5EF4-FFF2-40B4-BE49-F238E27FC236}">
                <a16:creationId xmlns:a16="http://schemas.microsoft.com/office/drawing/2014/main" id="{09B8BDE0-997E-91EB-8510-9AF51B886BBE}"/>
              </a:ext>
            </a:extLst>
          </p:cNvPr>
          <p:cNvPicPr>
            <a:picLocks noChangeAspect="1"/>
          </p:cNvPicPr>
          <p:nvPr/>
        </p:nvPicPr>
        <p:blipFill>
          <a:blip r:embed="rId10"/>
          <a:stretch>
            <a:fillRect/>
          </a:stretch>
        </p:blipFill>
        <p:spPr>
          <a:xfrm>
            <a:off x="9906000" y="6131052"/>
            <a:ext cx="1895475" cy="491871"/>
          </a:xfrm>
          <a:prstGeom prst="rect">
            <a:avLst/>
          </a:prstGeom>
        </p:spPr>
      </p:pic>
    </p:spTree>
    <p:extLst>
      <p:ext uri="{BB962C8B-B14F-4D97-AF65-F5344CB8AC3E}">
        <p14:creationId xmlns:p14="http://schemas.microsoft.com/office/powerpoint/2010/main" val="301909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p:nvPr/>
        </p:nvSpPr>
        <p:spPr>
          <a:xfrm>
            <a:off x="458490" y="1968285"/>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7" name="Google Shape;287;p17"/>
          <p:cNvSpPr txBox="1">
            <a:spLocks noGrp="1"/>
          </p:cNvSpPr>
          <p:nvPr>
            <p:ph type="title"/>
          </p:nvPr>
        </p:nvSpPr>
        <p:spPr>
          <a:xfrm>
            <a:off x="458490" y="824026"/>
            <a:ext cx="9655309" cy="666894"/>
          </a:xfrm>
          <a:prstGeom prst="rect">
            <a:avLst/>
          </a:prstGeom>
          <a:noFill/>
          <a:ln>
            <a:noFill/>
          </a:ln>
        </p:spPr>
        <p:txBody>
          <a:bodyPr spcFirstLastPara="1" wrap="square" lIns="0" tIns="67925" rIns="0" bIns="0" anchor="t" anchorCtr="0">
            <a:spAutoFit/>
          </a:bodyPr>
          <a:lstStyle/>
          <a:p>
            <a:pPr marL="12700" marR="5080" lvl="0" indent="0" algn="l" rtl="0">
              <a:lnSpc>
                <a:spcPct val="108124"/>
              </a:lnSpc>
              <a:spcBef>
                <a:spcPts val="0"/>
              </a:spcBef>
              <a:spcAft>
                <a:spcPts val="0"/>
              </a:spcAft>
              <a:buNone/>
            </a:pPr>
            <a:r>
              <a:rPr lang="en-US" sz="3600" dirty="0">
                <a:latin typeface="Franklin Gothic Medium" panose="020B0603020102020204" pitchFamily="34" charset="0"/>
              </a:rPr>
              <a:t>Technical Assistance Opportunities and Coaching</a:t>
            </a:r>
            <a:endParaRPr sz="3600" dirty="0">
              <a:latin typeface="Franklin Gothic Medium" panose="020B0603020102020204" pitchFamily="34" charset="0"/>
            </a:endParaRPr>
          </a:p>
        </p:txBody>
      </p:sp>
      <p:grpSp>
        <p:nvGrpSpPr>
          <p:cNvPr id="288" name="Google Shape;288;p17"/>
          <p:cNvGrpSpPr/>
          <p:nvPr/>
        </p:nvGrpSpPr>
        <p:grpSpPr>
          <a:xfrm>
            <a:off x="102657" y="6060020"/>
            <a:ext cx="2624846" cy="797979"/>
            <a:chOff x="102657" y="6060020"/>
            <a:chExt cx="2624846" cy="797979"/>
          </a:xfrm>
        </p:grpSpPr>
        <p:pic>
          <p:nvPicPr>
            <p:cNvPr id="289" name="Google Shape;289;p17"/>
            <p:cNvPicPr preferRelativeResize="0"/>
            <p:nvPr/>
          </p:nvPicPr>
          <p:blipFill rotWithShape="1">
            <a:blip r:embed="rId3">
              <a:alphaModFix/>
            </a:blip>
            <a:srcRect/>
            <a:stretch/>
          </p:blipFill>
          <p:spPr>
            <a:xfrm>
              <a:off x="102657" y="6060020"/>
              <a:ext cx="2114546" cy="797979"/>
            </a:xfrm>
            <a:prstGeom prst="rect">
              <a:avLst/>
            </a:prstGeom>
            <a:noFill/>
            <a:ln>
              <a:noFill/>
            </a:ln>
          </p:spPr>
        </p:pic>
        <p:pic>
          <p:nvPicPr>
            <p:cNvPr id="290" name="Google Shape;290;p17"/>
            <p:cNvPicPr preferRelativeResize="0"/>
            <p:nvPr/>
          </p:nvPicPr>
          <p:blipFill rotWithShape="1">
            <a:blip r:embed="rId4">
              <a:alphaModFix/>
            </a:blip>
            <a:srcRect/>
            <a:stretch/>
          </p:blipFill>
          <p:spPr>
            <a:xfrm>
              <a:off x="245745" y="6330403"/>
              <a:ext cx="2466489" cy="367245"/>
            </a:xfrm>
            <a:prstGeom prst="rect">
              <a:avLst/>
            </a:prstGeom>
            <a:noFill/>
            <a:ln>
              <a:noFill/>
            </a:ln>
          </p:spPr>
        </p:pic>
        <p:pic>
          <p:nvPicPr>
            <p:cNvPr id="291" name="Google Shape;291;p17"/>
            <p:cNvPicPr preferRelativeResize="0"/>
            <p:nvPr/>
          </p:nvPicPr>
          <p:blipFill rotWithShape="1">
            <a:blip r:embed="rId5">
              <a:alphaModFix/>
            </a:blip>
            <a:srcRect/>
            <a:stretch/>
          </p:blipFill>
          <p:spPr>
            <a:xfrm>
              <a:off x="327204" y="6337850"/>
              <a:ext cx="2400299" cy="352424"/>
            </a:xfrm>
            <a:prstGeom prst="rect">
              <a:avLst/>
            </a:prstGeom>
            <a:noFill/>
            <a:ln>
              <a:noFill/>
            </a:ln>
          </p:spPr>
        </p:pic>
      </p:grpSp>
      <p:sp>
        <p:nvSpPr>
          <p:cNvPr id="292" name="Google Shape;292;p17"/>
          <p:cNvSpPr txBox="1"/>
          <p:nvPr/>
        </p:nvSpPr>
        <p:spPr>
          <a:xfrm>
            <a:off x="7041098" y="2284651"/>
            <a:ext cx="3286760" cy="3877338"/>
          </a:xfrm>
          <a:prstGeom prst="rect">
            <a:avLst/>
          </a:prstGeom>
          <a:noFill/>
          <a:ln>
            <a:noFill/>
          </a:ln>
        </p:spPr>
        <p:txBody>
          <a:bodyPr spcFirstLastPara="1" wrap="square" lIns="0" tIns="116200" rIns="0" bIns="0" anchor="t" anchorCtr="0">
            <a:spAutoFit/>
          </a:bodyPr>
          <a:lstStyle/>
          <a:p>
            <a:pPr marL="1270" lvl="0" indent="0" algn="ctr" rtl="0">
              <a:lnSpc>
                <a:spcPct val="100000"/>
              </a:lnSpc>
              <a:spcBef>
                <a:spcPts val="0"/>
              </a:spcBef>
              <a:spcAft>
                <a:spcPts val="0"/>
              </a:spcAft>
              <a:buNone/>
            </a:pPr>
            <a:r>
              <a:rPr lang="en-US" sz="2000" dirty="0">
                <a:solidFill>
                  <a:srgbClr val="00A4DF"/>
                </a:solidFill>
                <a:latin typeface="Franklin Gothic Book" panose="020B0503020102020204" pitchFamily="34" charset="0"/>
                <a:ea typeface="Libre Franklin Medium"/>
                <a:cs typeface="Libre Franklin Medium"/>
                <a:sym typeface="Libre Franklin Medium"/>
              </a:rPr>
              <a:t>WBDC Business Coaching</a:t>
            </a:r>
            <a:endParaRPr sz="2000" dirty="0">
              <a:latin typeface="Franklin Gothic Book" panose="020B0503020102020204" pitchFamily="34" charset="0"/>
              <a:ea typeface="Libre Franklin Medium"/>
              <a:cs typeface="Libre Franklin Medium"/>
              <a:sym typeface="Libre Franklin Medium"/>
            </a:endParaRPr>
          </a:p>
          <a:p>
            <a:pPr marL="12065" marR="5080" lvl="0" indent="-1269" algn="ctr" rtl="0">
              <a:lnSpc>
                <a:spcPct val="108124"/>
              </a:lnSpc>
              <a:spcBef>
                <a:spcPts val="1030"/>
              </a:spcBef>
              <a:spcAft>
                <a:spcPts val="0"/>
              </a:spcAft>
              <a:buNone/>
            </a:pPr>
            <a:r>
              <a:rPr lang="en-US" sz="2000" dirty="0">
                <a:latin typeface="Franklin Gothic Book" panose="020B0503020102020204" pitchFamily="34" charset="0"/>
                <a:ea typeface="Libre Franklin"/>
                <a:cs typeface="Libre Franklin"/>
                <a:sym typeface="Libre Franklin"/>
              </a:rPr>
              <a:t>LISC CT will work with WBDC coaches and prospective grantees to ensure that grantees meet all eligibility requirements. Grantees will be coached throughout the grant process to ensure compliance and proper completion of the grant program.</a:t>
            </a:r>
            <a:endParaRPr sz="2000" dirty="0">
              <a:latin typeface="Franklin Gothic Book" panose="020B0503020102020204" pitchFamily="34" charset="0"/>
              <a:ea typeface="Libre Franklin"/>
              <a:cs typeface="Libre Franklin"/>
              <a:sym typeface="Libre Franklin"/>
            </a:endParaRPr>
          </a:p>
        </p:txBody>
      </p:sp>
      <p:sp>
        <p:nvSpPr>
          <p:cNvPr id="293" name="Google Shape;293;p17"/>
          <p:cNvSpPr txBox="1">
            <a:spLocks noGrp="1"/>
          </p:cNvSpPr>
          <p:nvPr>
            <p:ph type="sldNum" idx="12"/>
          </p:nvPr>
        </p:nvSpPr>
        <p:spPr>
          <a:xfrm>
            <a:off x="11878994" y="653811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11</a:t>
            </a:fld>
            <a:endParaRPr/>
          </a:p>
        </p:txBody>
      </p:sp>
      <p:sp>
        <p:nvSpPr>
          <p:cNvPr id="294" name="Google Shape;294;p17"/>
          <p:cNvSpPr txBox="1"/>
          <p:nvPr/>
        </p:nvSpPr>
        <p:spPr>
          <a:xfrm>
            <a:off x="7465913" y="6161989"/>
            <a:ext cx="2861945" cy="386886"/>
          </a:xfrm>
          <a:prstGeom prst="rect">
            <a:avLst/>
          </a:prstGeom>
          <a:noFill/>
          <a:ln>
            <a:noFill/>
          </a:ln>
        </p:spPr>
        <p:txBody>
          <a:bodyPr spcFirstLastPara="1" wrap="square" lIns="0" tIns="37450" rIns="0" bIns="0" anchor="t" anchorCtr="0">
            <a:spAutoFit/>
          </a:bodyPr>
          <a:lstStyle/>
          <a:p>
            <a:pPr marL="810895" marR="5080" lvl="0" indent="-798830" algn="l" rtl="0">
              <a:lnSpc>
                <a:spcPct val="107857"/>
              </a:lnSpc>
              <a:spcBef>
                <a:spcPts val="0"/>
              </a:spcBef>
              <a:spcAft>
                <a:spcPts val="0"/>
              </a:spcAft>
              <a:buNone/>
            </a:pPr>
            <a:r>
              <a:rPr lang="en-US" sz="1050" dirty="0">
                <a:latin typeface="Libre Franklin"/>
                <a:ea typeface="Libre Franklin"/>
                <a:cs typeface="Libre Franklin"/>
                <a:sym typeface="Libre Franklin"/>
              </a:rPr>
              <a:t>*source: </a:t>
            </a:r>
            <a:r>
              <a:rPr lang="en-US" sz="1050" u="sng" dirty="0">
                <a:solidFill>
                  <a:srgbClr val="0562C1"/>
                </a:solid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Child Care Business Support</a:t>
            </a:r>
            <a:r>
              <a:rPr lang="en-US" sz="1050" u="none" dirty="0">
                <a:solidFill>
                  <a:srgbClr val="0562C1"/>
                </a:solidFill>
                <a:latin typeface="Libre Franklin"/>
                <a:ea typeface="Libre Franklin"/>
                <a:cs typeface="Libre Franklin"/>
                <a:sym typeface="Libre Franklin"/>
              </a:rPr>
              <a:t> </a:t>
            </a:r>
            <a:r>
              <a:rPr lang="en-US" sz="1050" u="sng" dirty="0">
                <a:solidFill>
                  <a:srgbClr val="0562C1"/>
                </a:solid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Progra</a:t>
            </a:r>
            <a:r>
              <a:rPr lang="en-US" sz="1050" u="sng" dirty="0">
                <a:solidFill>
                  <a:srgbClr val="0562C1"/>
                </a:solidFill>
                <a:latin typeface="Libre Franklin"/>
                <a:ea typeface="Libre Franklin"/>
                <a:cs typeface="Libre Franklin"/>
                <a:sym typeface="Libre Franklin"/>
              </a:rPr>
              <a:t>m </a:t>
            </a:r>
            <a:r>
              <a:rPr lang="en-US" sz="1050" u="sng" dirty="0">
                <a:solidFill>
                  <a:srgbClr val="0562C1"/>
                </a:solid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a:t>
            </a:r>
            <a:r>
              <a:rPr lang="en-US" sz="1050" u="sng" dirty="0">
                <a:solidFill>
                  <a:srgbClr val="0562C1"/>
                </a:solidFill>
                <a:latin typeface="Libre Franklin"/>
                <a:ea typeface="Libre Franklin"/>
                <a:cs typeface="Libre Franklin"/>
                <a:sym typeface="Libre Franklin"/>
              </a:rPr>
              <a:t> </a:t>
            </a:r>
            <a:r>
              <a:rPr lang="en-US" sz="1050" u="sng" dirty="0">
                <a:solidFill>
                  <a:srgbClr val="0562C1"/>
                </a:solidFill>
                <a:latin typeface="Libre Franklin"/>
                <a:ea typeface="Libre Franklin"/>
                <a:cs typeface="Libre Franklin"/>
                <a:sym typeface="Libre Franklin"/>
                <a:hlinkClick r:id="rId6">
                  <a:extLst>
                    <a:ext uri="{A12FA001-AC4F-418D-AE19-62706E023703}">
                      <ahyp:hlinkClr xmlns:ahyp="http://schemas.microsoft.com/office/drawing/2018/hyperlinkcolor" val="tx"/>
                    </a:ext>
                  </a:extLst>
                </a:hlinkClick>
              </a:rPr>
              <a:t>WBDC</a:t>
            </a:r>
            <a:endParaRPr sz="1050" dirty="0">
              <a:latin typeface="Libre Franklin"/>
              <a:ea typeface="Libre Franklin"/>
              <a:cs typeface="Libre Franklin"/>
              <a:sym typeface="Libre Franklin"/>
            </a:endParaRPr>
          </a:p>
        </p:txBody>
      </p:sp>
      <p:sp>
        <p:nvSpPr>
          <p:cNvPr id="296" name="Google Shape;296;p17"/>
          <p:cNvSpPr txBox="1"/>
          <p:nvPr/>
        </p:nvSpPr>
        <p:spPr>
          <a:xfrm>
            <a:off x="1292952" y="2284651"/>
            <a:ext cx="3752241" cy="3824360"/>
          </a:xfrm>
          <a:prstGeom prst="rect">
            <a:avLst/>
          </a:prstGeom>
          <a:noFill/>
          <a:ln>
            <a:noFill/>
          </a:ln>
        </p:spPr>
        <p:txBody>
          <a:bodyPr spcFirstLastPara="1" wrap="square" lIns="0" tIns="39350" rIns="0" bIns="0" anchor="t" anchorCtr="0">
            <a:spAutoFit/>
          </a:bodyPr>
          <a:lstStyle/>
          <a:p>
            <a:pPr marL="504825" marR="497840" lvl="0" indent="0" algn="ctr" rtl="0">
              <a:lnSpc>
                <a:spcPct val="108124"/>
              </a:lnSpc>
              <a:spcBef>
                <a:spcPts val="0"/>
              </a:spcBef>
              <a:spcAft>
                <a:spcPts val="0"/>
              </a:spcAft>
              <a:buNone/>
            </a:pPr>
            <a:r>
              <a:rPr lang="en-US" sz="2000" dirty="0">
                <a:solidFill>
                  <a:srgbClr val="00A4DF"/>
                </a:solidFill>
                <a:latin typeface="Franklin Gothic Book" panose="020B0503020102020204" pitchFamily="34" charset="0"/>
                <a:ea typeface="Libre Franklin Medium"/>
                <a:cs typeface="Libre Franklin Medium"/>
                <a:sym typeface="Libre Franklin Medium"/>
              </a:rPr>
              <a:t>Office Hours, Webinars and Open Communications</a:t>
            </a:r>
            <a:endParaRPr sz="2000" dirty="0">
              <a:latin typeface="Franklin Gothic Book" panose="020B0503020102020204" pitchFamily="34" charset="0"/>
              <a:ea typeface="Libre Franklin Medium"/>
              <a:cs typeface="Libre Franklin Medium"/>
              <a:sym typeface="Libre Franklin Medium"/>
            </a:endParaRPr>
          </a:p>
          <a:p>
            <a:pPr marL="12700" marR="5080" lvl="0" indent="0" algn="ctr" rtl="0">
              <a:lnSpc>
                <a:spcPct val="108124"/>
              </a:lnSpc>
              <a:spcBef>
                <a:spcPts val="1005"/>
              </a:spcBef>
              <a:spcAft>
                <a:spcPts val="0"/>
              </a:spcAft>
              <a:buNone/>
            </a:pPr>
            <a:r>
              <a:rPr lang="en-US" sz="2000" dirty="0">
                <a:latin typeface="Franklin Gothic Book" panose="020B0503020102020204" pitchFamily="34" charset="0"/>
                <a:ea typeface="Libre Franklin"/>
                <a:cs typeface="Libre Franklin"/>
                <a:sym typeface="Libre Franklin"/>
              </a:rPr>
              <a:t>This type of TA will be provided as required by LISC, and as needed by grantees, and LOI finalists. The materials developed and strategies used will be the basis for a long- term Renovation and Construction TA program, available to interested providers.</a:t>
            </a:r>
            <a:endParaRPr sz="2000" dirty="0">
              <a:latin typeface="Franklin Gothic Book" panose="020B0503020102020204" pitchFamily="34" charset="0"/>
              <a:ea typeface="Libre Franklin"/>
              <a:cs typeface="Libre Franklin"/>
              <a:sym typeface="Libre Franklin"/>
            </a:endParaRPr>
          </a:p>
        </p:txBody>
      </p:sp>
      <p:pic>
        <p:nvPicPr>
          <p:cNvPr id="3" name="Picture 2" descr="Blue text on a black background&#10;&#10;AI-generated content may be incorrect.">
            <a:extLst>
              <a:ext uri="{FF2B5EF4-FFF2-40B4-BE49-F238E27FC236}">
                <a16:creationId xmlns:a16="http://schemas.microsoft.com/office/drawing/2014/main" id="{204410B2-409C-C011-210B-9C42A9853486}"/>
              </a:ext>
            </a:extLst>
          </p:cNvPr>
          <p:cNvPicPr>
            <a:picLocks noChangeAspect="1"/>
          </p:cNvPicPr>
          <p:nvPr/>
        </p:nvPicPr>
        <p:blipFill>
          <a:blip r:embed="rId7"/>
          <a:stretch>
            <a:fillRect/>
          </a:stretch>
        </p:blipFill>
        <p:spPr>
          <a:xfrm>
            <a:off x="9867900" y="6292977"/>
            <a:ext cx="1895475" cy="4918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p:nvPr/>
        </p:nvSpPr>
        <p:spPr>
          <a:xfrm>
            <a:off x="458491" y="1968285"/>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defTabSz="914377"/>
            <a:endParaRPr>
              <a:ea typeface="+mn-ea"/>
            </a:endParaRPr>
          </a:p>
        </p:txBody>
      </p:sp>
      <p:sp>
        <p:nvSpPr>
          <p:cNvPr id="287" name="Google Shape;287;p17"/>
          <p:cNvSpPr txBox="1">
            <a:spLocks noGrp="1"/>
          </p:cNvSpPr>
          <p:nvPr>
            <p:ph type="title"/>
          </p:nvPr>
        </p:nvSpPr>
        <p:spPr>
          <a:xfrm>
            <a:off x="458491" y="863968"/>
            <a:ext cx="8406756" cy="666894"/>
          </a:xfrm>
          <a:prstGeom prst="rect">
            <a:avLst/>
          </a:prstGeom>
          <a:noFill/>
          <a:ln>
            <a:noFill/>
          </a:ln>
        </p:spPr>
        <p:txBody>
          <a:bodyPr spcFirstLastPara="1" wrap="square" lIns="0" tIns="67925" rIns="0" bIns="0" anchor="t" anchorCtr="0">
            <a:spAutoFit/>
          </a:bodyPr>
          <a:lstStyle/>
          <a:p>
            <a:pPr marL="12700" marR="5080">
              <a:lnSpc>
                <a:spcPct val="108124"/>
              </a:lnSpc>
            </a:pPr>
            <a:r>
              <a:rPr lang="en-US" sz="3600" dirty="0">
                <a:latin typeface="Franklin Gothic Medium" panose="020B0603020102020204" pitchFamily="34" charset="0"/>
              </a:rPr>
              <a:t>WBDC Technical Assistance Supports</a:t>
            </a:r>
            <a:endParaRPr sz="3600" dirty="0">
              <a:latin typeface="Franklin Gothic Medium" panose="020B0603020102020204" pitchFamily="34" charset="0"/>
            </a:endParaRPr>
          </a:p>
        </p:txBody>
      </p:sp>
      <p:sp>
        <p:nvSpPr>
          <p:cNvPr id="292" name="Google Shape;292;p17"/>
          <p:cNvSpPr txBox="1"/>
          <p:nvPr/>
        </p:nvSpPr>
        <p:spPr>
          <a:xfrm>
            <a:off x="353719" y="2146997"/>
            <a:ext cx="3779139" cy="3336358"/>
          </a:xfrm>
          <a:prstGeom prst="rect">
            <a:avLst/>
          </a:prstGeom>
          <a:noFill/>
          <a:ln>
            <a:noFill/>
          </a:ln>
        </p:spPr>
        <p:txBody>
          <a:bodyPr spcFirstLastPara="1" wrap="square" lIns="0" tIns="116200" rIns="0" bIns="0" anchor="t" anchorCtr="0">
            <a:spAutoFit/>
          </a:bodyPr>
          <a:lstStyle/>
          <a:p>
            <a:pPr marL="1271" algn="ctr" defTabSz="914377"/>
            <a:r>
              <a:rPr lang="en-US" sz="1600" dirty="0">
                <a:solidFill>
                  <a:srgbClr val="00A4DF"/>
                </a:solidFill>
                <a:latin typeface="Franklin Gothic Medium" panose="020B0603020102020204" pitchFamily="34" charset="0"/>
                <a:ea typeface="Libre Franklin Medium"/>
                <a:cs typeface="Libre Franklin Medium"/>
                <a:sym typeface="Libre Franklin Medium"/>
              </a:rPr>
              <a:t>One-to-One Guidance for LISC Grant</a:t>
            </a:r>
            <a:endParaRPr lang="en-US" sz="1600" dirty="0">
              <a:latin typeface="Franklin Gothic Medium" panose="020B0603020102020204" pitchFamily="34" charset="0"/>
              <a:ea typeface="Libre Franklin Medium"/>
              <a:cs typeface="Libre Franklin Medium"/>
              <a:sym typeface="Libre Franklin Medium"/>
            </a:endParaRPr>
          </a:p>
          <a:p>
            <a:pPr marL="1271" algn="ctr" defTabSz="914377"/>
            <a:endParaRPr lang="en-US" sz="1600" dirty="0">
              <a:latin typeface="Franklin Gothic Book" panose="020B0503020102020204" pitchFamily="34" charset="0"/>
              <a:ea typeface="Libre Franklin"/>
              <a:cs typeface="Libre Franklin"/>
              <a:sym typeface="Libre Franklin"/>
            </a:endParaRPr>
          </a:p>
          <a:p>
            <a:pPr marL="12065" marR="5080" indent="-1269" algn="ctr" defTabSz="914377">
              <a:lnSpc>
                <a:spcPct val="108124"/>
              </a:lnSpc>
              <a:spcBef>
                <a:spcPts val="1031"/>
              </a:spcBef>
              <a:spcAft>
                <a:spcPts val="1600"/>
              </a:spcAft>
            </a:pPr>
            <a:r>
              <a:rPr lang="en-US" sz="1600" dirty="0">
                <a:latin typeface="Franklin Gothic Book" panose="020B0503020102020204" pitchFamily="34" charset="0"/>
                <a:ea typeface="Libre Franklin"/>
                <a:cs typeface="Libre Franklin"/>
                <a:sym typeface="Libre Franklin"/>
              </a:rPr>
              <a:t>No-cost, individualized assistance to support you through the LISC grant process, from pre-application through post-award</a:t>
            </a:r>
          </a:p>
          <a:p>
            <a:pPr marL="239390" marR="5080" indent="-228594" defTabSz="914377">
              <a:lnSpc>
                <a:spcPct val="108124"/>
              </a:lnSpc>
              <a:buFont typeface="Wingdings" panose="05000000000000000000" pitchFamily="2" charset="2"/>
              <a:buChar char="§"/>
            </a:pPr>
            <a:r>
              <a:rPr lang="en-US" sz="1600" dirty="0">
                <a:latin typeface="Franklin Gothic Book" panose="020B0503020102020204" pitchFamily="34" charset="0"/>
                <a:ea typeface="Libre Franklin"/>
                <a:cs typeface="Libre Franklin"/>
                <a:sym typeface="Libre Franklin"/>
              </a:rPr>
              <a:t>Refining your project plan</a:t>
            </a:r>
          </a:p>
          <a:p>
            <a:pPr marL="239390" marR="5080" indent="-228594" defTabSz="914377">
              <a:lnSpc>
                <a:spcPct val="108124"/>
              </a:lnSpc>
              <a:buFont typeface="Wingdings" panose="05000000000000000000" pitchFamily="2" charset="2"/>
              <a:buChar char="§"/>
            </a:pPr>
            <a:r>
              <a:rPr lang="en-US" sz="1600" dirty="0">
                <a:latin typeface="Franklin Gothic Book" panose="020B0503020102020204" pitchFamily="34" charset="0"/>
                <a:ea typeface="Libre Franklin"/>
                <a:cs typeface="Libre Franklin"/>
                <a:sym typeface="Libre Franklin"/>
              </a:rPr>
              <a:t>Reviewing your budget &amp; projections</a:t>
            </a:r>
          </a:p>
          <a:p>
            <a:pPr marL="239390" marR="5080" indent="-228594" defTabSz="914377">
              <a:lnSpc>
                <a:spcPct val="108124"/>
              </a:lnSpc>
              <a:buFont typeface="Wingdings" panose="05000000000000000000" pitchFamily="2" charset="2"/>
              <a:buChar char="§"/>
            </a:pPr>
            <a:r>
              <a:rPr lang="en-US" sz="1600" dirty="0">
                <a:latin typeface="Franklin Gothic Book" panose="020B0503020102020204" pitchFamily="34" charset="0"/>
                <a:ea typeface="Libre Franklin"/>
                <a:cs typeface="Libre Franklin"/>
                <a:sym typeface="Libre Franklin"/>
              </a:rPr>
              <a:t>Building your marketing plan</a:t>
            </a:r>
          </a:p>
          <a:p>
            <a:pPr marL="239390" marR="5080" indent="-228594" defTabSz="914377">
              <a:lnSpc>
                <a:spcPct val="108124"/>
              </a:lnSpc>
              <a:buFont typeface="Wingdings" panose="05000000000000000000" pitchFamily="2" charset="2"/>
              <a:buChar char="§"/>
            </a:pPr>
            <a:r>
              <a:rPr lang="en-US" sz="1600" dirty="0">
                <a:latin typeface="Franklin Gothic Book" panose="020B0503020102020204" pitchFamily="34" charset="0"/>
                <a:ea typeface="Libre Franklin"/>
                <a:cs typeface="Libre Franklin"/>
                <a:sym typeface="Libre Franklin"/>
              </a:rPr>
              <a:t>Refining your application responses</a:t>
            </a:r>
          </a:p>
          <a:p>
            <a:pPr marL="239390" marR="5080" indent="-228594" defTabSz="914377">
              <a:lnSpc>
                <a:spcPct val="108124"/>
              </a:lnSpc>
              <a:buFont typeface="Wingdings" panose="05000000000000000000" pitchFamily="2" charset="2"/>
              <a:buChar char="§"/>
            </a:pPr>
            <a:r>
              <a:rPr lang="en-US" sz="1600" dirty="0">
                <a:latin typeface="Franklin Gothic Book" panose="020B0503020102020204" pitchFamily="34" charset="0"/>
                <a:ea typeface="Libre Franklin"/>
                <a:cs typeface="Libre Franklin"/>
                <a:sym typeface="Libre Franklin"/>
              </a:rPr>
              <a:t>Accessing supplemental loans</a:t>
            </a:r>
          </a:p>
          <a:p>
            <a:pPr marL="239390" marR="5080" indent="-228594" defTabSz="914377">
              <a:lnSpc>
                <a:spcPct val="108124"/>
              </a:lnSpc>
              <a:buFont typeface="Wingdings" panose="05000000000000000000" pitchFamily="2" charset="2"/>
              <a:buChar char="§"/>
            </a:pPr>
            <a:r>
              <a:rPr lang="en-US" sz="1600" dirty="0">
                <a:latin typeface="Franklin Gothic Book" panose="020B0503020102020204" pitchFamily="34" charset="0"/>
                <a:ea typeface="Libre Franklin"/>
                <a:cs typeface="Libre Franklin"/>
                <a:sym typeface="Libre Franklin"/>
              </a:rPr>
              <a:t>Navigating grant compliance</a:t>
            </a:r>
          </a:p>
        </p:txBody>
      </p:sp>
      <p:sp>
        <p:nvSpPr>
          <p:cNvPr id="293" name="Google Shape;293;p17"/>
          <p:cNvSpPr txBox="1">
            <a:spLocks noGrp="1"/>
          </p:cNvSpPr>
          <p:nvPr>
            <p:ph type="sldNum" idx="12"/>
          </p:nvPr>
        </p:nvSpPr>
        <p:spPr>
          <a:xfrm>
            <a:off x="11678970" y="6519063"/>
            <a:ext cx="206375" cy="190180"/>
          </a:xfrm>
          <a:prstGeom prst="rect">
            <a:avLst/>
          </a:prstGeom>
          <a:noFill/>
          <a:ln>
            <a:noFill/>
          </a:ln>
        </p:spPr>
        <p:txBody>
          <a:bodyPr spcFirstLastPara="1" wrap="square" lIns="0" tIns="0" rIns="0" bIns="0" anchor="t" anchorCtr="0">
            <a:spAutoFit/>
          </a:bodyPr>
          <a:lstStyle/>
          <a:p>
            <a:pPr defTabSz="914377"/>
            <a:fld id="{00000000-1234-1234-1234-123412341234}" type="slidenum">
              <a:rPr lang="en-US"/>
              <a:pPr defTabSz="914377"/>
              <a:t>12</a:t>
            </a:fld>
            <a:endParaRPr/>
          </a:p>
        </p:txBody>
      </p:sp>
      <p:sp>
        <p:nvSpPr>
          <p:cNvPr id="295" name="Google Shape;295;p17"/>
          <p:cNvSpPr txBox="1"/>
          <p:nvPr/>
        </p:nvSpPr>
        <p:spPr>
          <a:xfrm>
            <a:off x="4634643" y="2146996"/>
            <a:ext cx="3157128" cy="2067549"/>
          </a:xfrm>
          <a:prstGeom prst="rect">
            <a:avLst/>
          </a:prstGeom>
          <a:noFill/>
          <a:ln>
            <a:noFill/>
          </a:ln>
        </p:spPr>
        <p:txBody>
          <a:bodyPr spcFirstLastPara="1" wrap="square" lIns="0" tIns="116200" rIns="0" bIns="0" anchor="t" anchorCtr="0">
            <a:spAutoFit/>
          </a:bodyPr>
          <a:lstStyle/>
          <a:p>
            <a:pPr algn="ctr" defTabSz="914377"/>
            <a:r>
              <a:rPr lang="en-US" sz="1600" dirty="0">
                <a:solidFill>
                  <a:srgbClr val="00A4DF"/>
                </a:solidFill>
                <a:latin typeface="Franklin Gothic Medium" panose="020B0603020102020204" pitchFamily="34" charset="0"/>
                <a:ea typeface="Libre Franklin Medium"/>
                <a:cs typeface="Libre Franklin Medium"/>
                <a:sym typeface="Libre Franklin Medium"/>
              </a:rPr>
              <a:t>Not quite ready to expand yet?</a:t>
            </a:r>
            <a:endParaRPr lang="en-US" sz="1600" dirty="0">
              <a:latin typeface="Franklin Gothic Medium" panose="020B0603020102020204" pitchFamily="34" charset="0"/>
              <a:ea typeface="Libre Franklin Medium"/>
              <a:cs typeface="Libre Franklin Medium"/>
              <a:sym typeface="Libre Franklin Medium"/>
            </a:endParaRPr>
          </a:p>
          <a:p>
            <a:pPr algn="ctr" defTabSz="914377"/>
            <a:endParaRPr lang="en-US" sz="1600" dirty="0">
              <a:latin typeface="Franklin Gothic Book" panose="020B0503020102020204" pitchFamily="34" charset="0"/>
              <a:ea typeface="Libre Franklin"/>
              <a:cs typeface="Libre Franklin"/>
              <a:sym typeface="Libre Franklin"/>
            </a:endParaRPr>
          </a:p>
          <a:p>
            <a:pPr marL="12065" marR="5080" indent="-1269" algn="ctr" defTabSz="914377">
              <a:lnSpc>
                <a:spcPct val="108124"/>
              </a:lnSpc>
              <a:spcBef>
                <a:spcPts val="1031"/>
              </a:spcBef>
            </a:pPr>
            <a:r>
              <a:rPr lang="en-US" sz="1600" dirty="0">
                <a:latin typeface="Franklin Gothic Book" panose="020B0503020102020204" pitchFamily="34" charset="0"/>
                <a:ea typeface="Libre Franklin"/>
                <a:cs typeface="Libre Franklin"/>
                <a:sym typeface="Libre Franklin"/>
              </a:rPr>
              <a:t>WBDC has supports to help you plan your expansion project to be ready for the next opportunity, from one-to-one advising and classes to resources and connections.</a:t>
            </a:r>
          </a:p>
        </p:txBody>
      </p:sp>
      <p:sp>
        <p:nvSpPr>
          <p:cNvPr id="296" name="Google Shape;296;p17"/>
          <p:cNvSpPr txBox="1"/>
          <p:nvPr/>
        </p:nvSpPr>
        <p:spPr>
          <a:xfrm>
            <a:off x="8059144" y="2251586"/>
            <a:ext cx="3622638" cy="2414040"/>
          </a:xfrm>
          <a:prstGeom prst="rect">
            <a:avLst/>
          </a:prstGeom>
          <a:noFill/>
          <a:ln>
            <a:noFill/>
          </a:ln>
        </p:spPr>
        <p:txBody>
          <a:bodyPr spcFirstLastPara="1" wrap="square" lIns="0" tIns="39351" rIns="0" bIns="0" anchor="t" anchorCtr="0">
            <a:spAutoFit/>
          </a:bodyPr>
          <a:lstStyle/>
          <a:p>
            <a:pPr marL="504813" marR="497828" algn="ctr" defTabSz="914377">
              <a:lnSpc>
                <a:spcPct val="108124"/>
              </a:lnSpc>
            </a:pPr>
            <a:r>
              <a:rPr lang="en-US" sz="1600" dirty="0">
                <a:solidFill>
                  <a:srgbClr val="00A4DF"/>
                </a:solidFill>
                <a:latin typeface="Franklin Gothic Medium" panose="020B0603020102020204" pitchFamily="34" charset="0"/>
                <a:ea typeface="Libre Franklin Medium"/>
                <a:cs typeface="Libre Franklin Medium"/>
                <a:sym typeface="Libre Franklin Medium"/>
              </a:rPr>
              <a:t>READY TO GET STARTED?</a:t>
            </a:r>
            <a:endParaRPr lang="en-US" sz="1600" dirty="0">
              <a:latin typeface="Franklin Gothic Medium" panose="020B0603020102020204" pitchFamily="34" charset="0"/>
              <a:ea typeface="Libre Franklin Medium"/>
              <a:cs typeface="Libre Franklin Medium"/>
              <a:sym typeface="Libre Franklin Medium"/>
            </a:endParaRPr>
          </a:p>
          <a:p>
            <a:pPr marL="504813" marR="497828" algn="ctr" defTabSz="914377">
              <a:lnSpc>
                <a:spcPct val="108124"/>
              </a:lnSpc>
            </a:pPr>
            <a:endParaRPr lang="en-US" sz="1600" dirty="0">
              <a:latin typeface="Franklin Gothic Book" panose="020B0503020102020204" pitchFamily="34" charset="0"/>
              <a:ea typeface="Libre Franklin"/>
              <a:cs typeface="Libre Franklin"/>
              <a:sym typeface="Libre Franklin"/>
            </a:endParaRPr>
          </a:p>
          <a:p>
            <a:pPr marL="12700" marR="5080" algn="ctr" defTabSz="914377">
              <a:lnSpc>
                <a:spcPct val="108124"/>
              </a:lnSpc>
              <a:spcBef>
                <a:spcPts val="1005"/>
              </a:spcBef>
            </a:pPr>
            <a:r>
              <a:rPr lang="en-US" sz="1600" dirty="0">
                <a:latin typeface="Franklin Gothic Book" panose="020B0503020102020204" pitchFamily="34" charset="0"/>
                <a:ea typeface="Libre Franklin"/>
                <a:cs typeface="Libre Franklin"/>
                <a:sym typeface="Libre Franklin"/>
              </a:rPr>
              <a:t>Contact the Women’s Business Development Council (WBDC) at:</a:t>
            </a:r>
          </a:p>
          <a:p>
            <a:pPr marL="12700" marR="5080" algn="ctr" defTabSz="914377">
              <a:lnSpc>
                <a:spcPct val="108124"/>
              </a:lnSpc>
              <a:spcBef>
                <a:spcPts val="1005"/>
              </a:spcBef>
            </a:pPr>
            <a:r>
              <a:rPr lang="en-US" sz="1600" dirty="0">
                <a:latin typeface="Franklin Gothic Medium" panose="020B0603020102020204" pitchFamily="34" charset="0"/>
                <a:ea typeface="Libre Franklin"/>
                <a:cs typeface="Libre Franklin"/>
                <a:sym typeface="Libre Franklin"/>
                <a:hlinkClick r:id="rId3"/>
              </a:rPr>
              <a:t>childcarebusiness@ctwbdc.org</a:t>
            </a:r>
            <a:endParaRPr lang="en-US" sz="1600" dirty="0">
              <a:latin typeface="Franklin Gothic Medium" panose="020B0603020102020204" pitchFamily="34" charset="0"/>
              <a:ea typeface="Libre Franklin"/>
              <a:cs typeface="Libre Franklin"/>
              <a:sym typeface="Libre Franklin"/>
            </a:endParaRPr>
          </a:p>
          <a:p>
            <a:pPr marL="12700" marR="5080" algn="ctr" defTabSz="914377">
              <a:lnSpc>
                <a:spcPct val="108124"/>
              </a:lnSpc>
              <a:spcBef>
                <a:spcPts val="1005"/>
              </a:spcBef>
            </a:pPr>
            <a:r>
              <a:rPr lang="en-US" sz="1600" dirty="0">
                <a:latin typeface="Franklin Gothic Medium" panose="020B0603020102020204" pitchFamily="34" charset="0"/>
                <a:ea typeface="Libre Franklin"/>
                <a:cs typeface="Libre Franklin"/>
                <a:sym typeface="Libre Franklin"/>
              </a:rPr>
              <a:t>(203) 353-1750 x166</a:t>
            </a:r>
          </a:p>
          <a:p>
            <a:pPr marL="12700" marR="5080" algn="ctr" defTabSz="914377">
              <a:lnSpc>
                <a:spcPct val="108124"/>
              </a:lnSpc>
              <a:spcBef>
                <a:spcPts val="1005"/>
              </a:spcBef>
            </a:pPr>
            <a:r>
              <a:rPr lang="en-US" sz="1600" dirty="0">
                <a:latin typeface="Franklin Gothic Book" panose="020B0503020102020204" pitchFamily="34" charset="0"/>
                <a:ea typeface="Libre Franklin"/>
                <a:cs typeface="Libre Franklin"/>
                <a:sym typeface="Libre Franklin"/>
              </a:rPr>
              <a:t>English &amp; Spanish</a:t>
            </a:r>
            <a:endParaRPr sz="1600" dirty="0">
              <a:latin typeface="Franklin Gothic Book" panose="020B0503020102020204" pitchFamily="34" charset="0"/>
              <a:ea typeface="Libre Franklin"/>
              <a:cs typeface="Libre Franklin"/>
              <a:sym typeface="Libre Franklin"/>
            </a:endParaRPr>
          </a:p>
        </p:txBody>
      </p:sp>
      <p:pic>
        <p:nvPicPr>
          <p:cNvPr id="3" name="Picture 2" descr="A close up of a logo&#10;&#10;AI-generated content may be incorrect.">
            <a:extLst>
              <a:ext uri="{FF2B5EF4-FFF2-40B4-BE49-F238E27FC236}">
                <a16:creationId xmlns:a16="http://schemas.microsoft.com/office/drawing/2014/main" id="{A8AC549D-776C-14C8-BB28-124EA0F98C11}"/>
              </a:ext>
            </a:extLst>
          </p:cNvPr>
          <p:cNvPicPr>
            <a:picLocks noChangeAspect="1"/>
          </p:cNvPicPr>
          <p:nvPr/>
        </p:nvPicPr>
        <p:blipFill>
          <a:blip r:embed="rId4"/>
          <a:stretch>
            <a:fillRect/>
          </a:stretch>
        </p:blipFill>
        <p:spPr>
          <a:xfrm>
            <a:off x="179484" y="6179901"/>
            <a:ext cx="3177101" cy="533071"/>
          </a:xfrm>
          <a:prstGeom prst="rect">
            <a:avLst/>
          </a:prstGeom>
        </p:spPr>
      </p:pic>
      <p:sp>
        <p:nvSpPr>
          <p:cNvPr id="4" name="TextBox 3">
            <a:extLst>
              <a:ext uri="{FF2B5EF4-FFF2-40B4-BE49-F238E27FC236}">
                <a16:creationId xmlns:a16="http://schemas.microsoft.com/office/drawing/2014/main" id="{4778DE3B-0F3A-635D-4C02-2B45043378F5}"/>
              </a:ext>
            </a:extLst>
          </p:cNvPr>
          <p:cNvSpPr txBox="1"/>
          <p:nvPr/>
        </p:nvSpPr>
        <p:spPr>
          <a:xfrm>
            <a:off x="4470457" y="5045824"/>
            <a:ext cx="7092625" cy="830997"/>
          </a:xfrm>
          <a:prstGeom prst="rect">
            <a:avLst/>
          </a:prstGeom>
          <a:solidFill>
            <a:schemeClr val="bg1">
              <a:lumMod val="95000"/>
            </a:schemeClr>
          </a:solidFill>
        </p:spPr>
        <p:txBody>
          <a:bodyPr wrap="square" rtlCol="0">
            <a:spAutoFit/>
          </a:bodyPr>
          <a:lstStyle/>
          <a:p>
            <a:pPr algn="ctr" defTabSz="609585">
              <a:buClrTx/>
            </a:pPr>
            <a:r>
              <a:rPr lang="en-US" sz="1600" kern="1200" dirty="0">
                <a:solidFill>
                  <a:srgbClr val="0AA8E0"/>
                </a:solidFill>
                <a:latin typeface="Franklin Gothic Medium" panose="020B0603020102020204" pitchFamily="34" charset="0"/>
                <a:ea typeface="+mn-ea"/>
                <a:cs typeface="+mn-cs"/>
              </a:rPr>
              <a:t>WBDC has provided guidance to over 1,500 centers &amp; homes, helping them strengthen their business and access over </a:t>
            </a:r>
            <a:br>
              <a:rPr lang="en-US" sz="1600" kern="1200" dirty="0">
                <a:solidFill>
                  <a:srgbClr val="0AA8E0"/>
                </a:solidFill>
                <a:latin typeface="Franklin Gothic Medium" panose="020B0603020102020204" pitchFamily="34" charset="0"/>
                <a:ea typeface="+mn-ea"/>
                <a:cs typeface="+mn-cs"/>
              </a:rPr>
            </a:br>
            <a:r>
              <a:rPr lang="en-US" sz="1600" kern="1200" dirty="0">
                <a:solidFill>
                  <a:srgbClr val="0AA8E0"/>
                </a:solidFill>
                <a:latin typeface="Franklin Gothic Medium" panose="020B0603020102020204" pitchFamily="34" charset="0"/>
                <a:ea typeface="+mn-ea"/>
                <a:cs typeface="+mn-cs"/>
              </a:rPr>
              <a:t>$29 million in grants and loans.</a:t>
            </a:r>
            <a:endParaRPr lang="en-US" sz="1600" kern="1200" dirty="0">
              <a:solidFill>
                <a:srgbClr val="0AA8E0"/>
              </a:solidFill>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5" name="Picture 4" descr="Blue text on a black background&#10;&#10;AI-generated content may be incorrect.">
            <a:extLst>
              <a:ext uri="{FF2B5EF4-FFF2-40B4-BE49-F238E27FC236}">
                <a16:creationId xmlns:a16="http://schemas.microsoft.com/office/drawing/2014/main" id="{C9524FB5-1D69-892C-E3FF-C2651F8EA88B}"/>
              </a:ext>
            </a:extLst>
          </p:cNvPr>
          <p:cNvPicPr>
            <a:picLocks noChangeAspect="1"/>
          </p:cNvPicPr>
          <p:nvPr/>
        </p:nvPicPr>
        <p:blipFill>
          <a:blip r:embed="rId5"/>
          <a:stretch>
            <a:fillRect/>
          </a:stretch>
        </p:blipFill>
        <p:spPr>
          <a:xfrm>
            <a:off x="9563100" y="6292977"/>
            <a:ext cx="1895475" cy="491871"/>
          </a:xfrm>
          <a:prstGeom prst="rect">
            <a:avLst/>
          </a:prstGeom>
        </p:spPr>
      </p:pic>
      <p:grpSp>
        <p:nvGrpSpPr>
          <p:cNvPr id="9" name="Google Shape;288;p17">
            <a:extLst>
              <a:ext uri="{FF2B5EF4-FFF2-40B4-BE49-F238E27FC236}">
                <a16:creationId xmlns:a16="http://schemas.microsoft.com/office/drawing/2014/main" id="{A4F2271C-5C1F-4DC9-C983-B0612F895AB6}"/>
              </a:ext>
            </a:extLst>
          </p:cNvPr>
          <p:cNvGrpSpPr/>
          <p:nvPr/>
        </p:nvGrpSpPr>
        <p:grpSpPr>
          <a:xfrm>
            <a:off x="4855845" y="6358978"/>
            <a:ext cx="2481758" cy="367245"/>
            <a:chOff x="245745" y="6330403"/>
            <a:chExt cx="2481758" cy="367245"/>
          </a:xfrm>
        </p:grpSpPr>
        <p:pic>
          <p:nvPicPr>
            <p:cNvPr id="7" name="Google Shape;290;p17">
              <a:extLst>
                <a:ext uri="{FF2B5EF4-FFF2-40B4-BE49-F238E27FC236}">
                  <a16:creationId xmlns:a16="http://schemas.microsoft.com/office/drawing/2014/main" id="{EEA83CC4-E629-5C7F-5BF0-61369C73CCA8}"/>
                </a:ext>
              </a:extLst>
            </p:cNvPr>
            <p:cNvPicPr preferRelativeResize="0"/>
            <p:nvPr/>
          </p:nvPicPr>
          <p:blipFill rotWithShape="1">
            <a:blip r:embed="rId6">
              <a:alphaModFix/>
            </a:blip>
            <a:srcRect/>
            <a:stretch/>
          </p:blipFill>
          <p:spPr>
            <a:xfrm>
              <a:off x="245745" y="6330403"/>
              <a:ext cx="2466489" cy="367245"/>
            </a:xfrm>
            <a:prstGeom prst="rect">
              <a:avLst/>
            </a:prstGeom>
            <a:noFill/>
            <a:ln>
              <a:noFill/>
            </a:ln>
          </p:spPr>
        </p:pic>
        <p:pic>
          <p:nvPicPr>
            <p:cNvPr id="8" name="Google Shape;291;p17">
              <a:extLst>
                <a:ext uri="{FF2B5EF4-FFF2-40B4-BE49-F238E27FC236}">
                  <a16:creationId xmlns:a16="http://schemas.microsoft.com/office/drawing/2014/main" id="{44F4B935-67FF-815C-F324-6E13310DAD0A}"/>
                </a:ext>
              </a:extLst>
            </p:cNvPr>
            <p:cNvPicPr preferRelativeResize="0"/>
            <p:nvPr/>
          </p:nvPicPr>
          <p:blipFill rotWithShape="1">
            <a:blip r:embed="rId7">
              <a:alphaModFix/>
            </a:blip>
            <a:srcRect/>
            <a:stretch/>
          </p:blipFill>
          <p:spPr>
            <a:xfrm>
              <a:off x="327204" y="6337850"/>
              <a:ext cx="2400299" cy="352424"/>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p:nvPr/>
        </p:nvSpPr>
        <p:spPr>
          <a:xfrm>
            <a:off x="2197" y="-14377"/>
            <a:ext cx="12263886" cy="6886754"/>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A4DF"/>
          </a:solidFill>
          <a:ln>
            <a:noFill/>
          </a:ln>
        </p:spPr>
        <p:txBody>
          <a:bodyPr spcFirstLastPara="1" wrap="square" lIns="0" tIns="0" rIns="0" bIns="0" anchor="ctr" anchorCtr="0">
            <a:noAutofit/>
          </a:bodyPr>
          <a:lstStyle/>
          <a:p>
            <a:endParaRPr lang="en-US" sz="2000" dirty="0">
              <a:solidFill>
                <a:srgbClr val="444444"/>
              </a:solidFill>
            </a:endParaRPr>
          </a:p>
          <a:p>
            <a:pPr algn="ctr"/>
            <a:r>
              <a:rPr lang="en-US" sz="3600" dirty="0">
                <a:solidFill>
                  <a:schemeClr val="bg1"/>
                </a:solidFill>
              </a:rPr>
              <a:t>For Office Hours, Future Webinars, and More Information Please Visit Our Website!</a:t>
            </a:r>
            <a:endParaRPr lang="en-US" sz="2000" dirty="0">
              <a:solidFill>
                <a:schemeClr val="bg1"/>
              </a:solidFill>
            </a:endParaRPr>
          </a:p>
          <a:p>
            <a:pPr algn="ctr"/>
            <a:endParaRPr lang="en-US" sz="2000" dirty="0">
              <a:solidFill>
                <a:srgbClr val="444444"/>
              </a:solidFill>
            </a:endParaRPr>
          </a:p>
          <a:p>
            <a:pPr algn="ctr"/>
            <a:endParaRPr lang="en-US" sz="4000" dirty="0">
              <a:solidFill>
                <a:srgbClr val="444444"/>
              </a:solidFill>
            </a:endParaRPr>
          </a:p>
          <a:p>
            <a:pPr algn="ctr"/>
            <a:r>
              <a:rPr lang="en-US" sz="4000" baseline="0" dirty="0">
                <a:solidFill>
                  <a:srgbClr val="444444"/>
                </a:solidFill>
                <a:latin typeface="Arial"/>
              </a:rPr>
              <a:t>Website: </a:t>
            </a:r>
            <a:r>
              <a:rPr lang="en-US" sz="4000" baseline="0" dirty="0">
                <a:solidFill>
                  <a:schemeClr val="bg2">
                    <a:lumMod val="20000"/>
                    <a:lumOff val="80000"/>
                  </a:schemeClr>
                </a:solidFill>
                <a:latin typeface="Arial"/>
                <a:hlinkClick r:id="rId3">
                  <a:extLst>
                    <a:ext uri="{A12FA001-AC4F-418D-AE19-62706E023703}">
                      <ahyp:hlinkClr xmlns:ahyp="http://schemas.microsoft.com/office/drawing/2018/hyperlinkcolor" val="tx"/>
                    </a:ext>
                  </a:extLst>
                </a:hlinkClick>
              </a:rPr>
              <a:t>Ctbuildschildcare@lisc.org</a:t>
            </a:r>
            <a:endParaRPr lang="en-US">
              <a:solidFill>
                <a:schemeClr val="bg2">
                  <a:lumMod val="20000"/>
                  <a:lumOff val="80000"/>
                </a:schemeClr>
              </a:solidFill>
            </a:endParaRPr>
          </a:p>
          <a:p>
            <a:pPr algn="ctr"/>
            <a:endParaRPr lang="en-US" sz="4000" dirty="0">
              <a:solidFill>
                <a:srgbClr val="444444"/>
              </a:solidFill>
            </a:endParaRPr>
          </a:p>
          <a:p>
            <a:pPr algn="ctr"/>
            <a:r>
              <a:rPr lang="en-US" sz="4000" dirty="0">
                <a:solidFill>
                  <a:srgbClr val="444444"/>
                </a:solidFill>
              </a:rPr>
              <a:t>Email: </a:t>
            </a:r>
            <a:r>
              <a:rPr lang="en-US" sz="4000" dirty="0">
                <a:solidFill>
                  <a:schemeClr val="bg2">
                    <a:lumMod val="20000"/>
                    <a:lumOff val="80000"/>
                  </a:schemeClr>
                </a:solidFill>
              </a:rPr>
              <a:t>OECfund@lisc.org</a:t>
            </a:r>
          </a:p>
          <a:p>
            <a:endParaRPr lang="en-US" sz="2000" dirty="0">
              <a:solidFill>
                <a:srgbClr val="444444"/>
              </a:solidFill>
            </a:endParaRPr>
          </a:p>
          <a:p>
            <a:endParaRPr lang="en-US" sz="2000" dirty="0">
              <a:solidFill>
                <a:srgbClr val="444444"/>
              </a:solidFill>
            </a:endParaRPr>
          </a:p>
          <a:p>
            <a:endParaRPr lang="en-US" sz="2000" dirty="0">
              <a:solidFill>
                <a:srgbClr val="444444"/>
              </a:solidFill>
            </a:endParaRPr>
          </a:p>
        </p:txBody>
      </p:sp>
      <p:pic>
        <p:nvPicPr>
          <p:cNvPr id="312" name="Google Shape;312;p19"/>
          <p:cNvPicPr preferRelativeResize="0"/>
          <p:nvPr/>
        </p:nvPicPr>
        <p:blipFill rotWithShape="1">
          <a:blip r:embed="rId4">
            <a:alphaModFix/>
          </a:blip>
          <a:srcRect/>
          <a:stretch/>
        </p:blipFill>
        <p:spPr>
          <a:xfrm>
            <a:off x="126826" y="6066983"/>
            <a:ext cx="4142665" cy="644495"/>
          </a:xfrm>
          <a:prstGeom prst="rect">
            <a:avLst/>
          </a:prstGeom>
          <a:noFill/>
          <a:ln>
            <a:noFill/>
          </a:ln>
        </p:spPr>
      </p:pic>
      <p:pic>
        <p:nvPicPr>
          <p:cNvPr id="3" name="Picture 2" descr="A black background with white text&#10;&#10;AI-generated content may be incorrect.">
            <a:extLst>
              <a:ext uri="{FF2B5EF4-FFF2-40B4-BE49-F238E27FC236}">
                <a16:creationId xmlns:a16="http://schemas.microsoft.com/office/drawing/2014/main" id="{4EC4CA15-D555-30CF-742F-57A93F982CA7}"/>
              </a:ext>
            </a:extLst>
          </p:cNvPr>
          <p:cNvPicPr>
            <a:picLocks noChangeAspect="1"/>
          </p:cNvPicPr>
          <p:nvPr/>
        </p:nvPicPr>
        <p:blipFill>
          <a:blip r:embed="rId5"/>
          <a:stretch>
            <a:fillRect/>
          </a:stretch>
        </p:blipFill>
        <p:spPr>
          <a:xfrm>
            <a:off x="9172575" y="6064377"/>
            <a:ext cx="2857500" cy="7585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88"/>
        <p:cNvGrpSpPr/>
        <p:nvPr/>
      </p:nvGrpSpPr>
      <p:grpSpPr>
        <a:xfrm>
          <a:off x="0" y="0"/>
          <a:ext cx="0" cy="0"/>
          <a:chOff x="0" y="0"/>
          <a:chExt cx="0" cy="0"/>
        </a:xfrm>
      </p:grpSpPr>
      <p:sp>
        <p:nvSpPr>
          <p:cNvPr id="189" name="Google Shape;189;p13"/>
          <p:cNvSpPr/>
          <p:nvPr/>
        </p:nvSpPr>
        <p:spPr>
          <a:xfrm>
            <a:off x="458490" y="1968500"/>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0" name="Google Shape;190;p13"/>
          <p:cNvSpPr txBox="1">
            <a:spLocks noGrp="1"/>
          </p:cNvSpPr>
          <p:nvPr>
            <p:ph type="title"/>
          </p:nvPr>
        </p:nvSpPr>
        <p:spPr>
          <a:xfrm>
            <a:off x="459740" y="578486"/>
            <a:ext cx="9286240" cy="51371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a:t>What is a Prevailing Wage Requirement ?</a:t>
            </a:r>
            <a:endParaRPr/>
          </a:p>
        </p:txBody>
      </p:sp>
      <p:sp>
        <p:nvSpPr>
          <p:cNvPr id="191" name="Google Shape;191;p13"/>
          <p:cNvSpPr txBox="1"/>
          <p:nvPr/>
        </p:nvSpPr>
        <p:spPr>
          <a:xfrm>
            <a:off x="459738" y="2022069"/>
            <a:ext cx="4733290" cy="3248660"/>
          </a:xfrm>
          <a:prstGeom prst="rect">
            <a:avLst/>
          </a:prstGeom>
          <a:noFill/>
          <a:ln>
            <a:noFill/>
          </a:ln>
        </p:spPr>
        <p:txBody>
          <a:bodyPr spcFirstLastPara="1" wrap="square" lIns="0" tIns="111750" rIns="0" bIns="0" anchor="t" anchorCtr="0">
            <a:spAutoFit/>
          </a:bodyPr>
          <a:lstStyle/>
          <a:p>
            <a:pPr marL="12700" lvl="0" indent="0" algn="l" rtl="0">
              <a:lnSpc>
                <a:spcPct val="100000"/>
              </a:lnSpc>
              <a:spcBef>
                <a:spcPts val="0"/>
              </a:spcBef>
              <a:spcAft>
                <a:spcPts val="0"/>
              </a:spcAft>
              <a:buNone/>
            </a:pPr>
            <a:r>
              <a:rPr lang="en-US" sz="1800">
                <a:solidFill>
                  <a:srgbClr val="011223"/>
                </a:solidFill>
                <a:latin typeface="Libre Franklin Medium"/>
                <a:ea typeface="Libre Franklin Medium"/>
                <a:cs typeface="Libre Franklin Medium"/>
                <a:sym typeface="Libre Franklin Medium"/>
              </a:rPr>
              <a:t>Prevailing Wage Compliance</a:t>
            </a:r>
            <a:endParaRPr sz="1800">
              <a:latin typeface="Libre Franklin Medium"/>
              <a:ea typeface="Libre Franklin Medium"/>
              <a:cs typeface="Libre Franklin Medium"/>
              <a:sym typeface="Libre Franklin Medium"/>
            </a:endParaRPr>
          </a:p>
          <a:p>
            <a:pPr marL="299085" marR="5080" lvl="0" indent="-287019" algn="l" rtl="0">
              <a:lnSpc>
                <a:spcPct val="107722"/>
              </a:lnSpc>
              <a:spcBef>
                <a:spcPts val="1025"/>
              </a:spcBef>
              <a:spcAft>
                <a:spcPts val="0"/>
              </a:spcAft>
              <a:buClr>
                <a:srgbClr val="011223"/>
              </a:buClr>
              <a:buSzPts val="1800"/>
              <a:buFont typeface="Arial"/>
              <a:buChar char="•"/>
            </a:pPr>
            <a:r>
              <a:rPr lang="en-US" sz="1800">
                <a:solidFill>
                  <a:srgbClr val="011223"/>
                </a:solidFill>
                <a:latin typeface="Libre Franklin"/>
                <a:ea typeface="Libre Franklin"/>
                <a:cs typeface="Libre Franklin"/>
                <a:sym typeface="Libre Franklin"/>
              </a:rPr>
              <a:t>The DBA, passed in 1931, was the first Federal law to govern wage standards for non- government workers.</a:t>
            </a:r>
            <a:endParaRPr sz="1800">
              <a:latin typeface="Libre Franklin"/>
              <a:ea typeface="Libre Franklin"/>
              <a:cs typeface="Libre Franklin"/>
              <a:sym typeface="Libre Franklin"/>
            </a:endParaRPr>
          </a:p>
          <a:p>
            <a:pPr marL="299085" marR="166370" lvl="0" indent="-287019" algn="l" rtl="0">
              <a:lnSpc>
                <a:spcPct val="107722"/>
              </a:lnSpc>
              <a:spcBef>
                <a:spcPts val="1010"/>
              </a:spcBef>
              <a:spcAft>
                <a:spcPts val="0"/>
              </a:spcAft>
              <a:buClr>
                <a:srgbClr val="011223"/>
              </a:buClr>
              <a:buSzPts val="1800"/>
              <a:buFont typeface="Arial"/>
              <a:buChar char="•"/>
            </a:pPr>
            <a:r>
              <a:rPr lang="en-US" sz="1800">
                <a:solidFill>
                  <a:srgbClr val="011223"/>
                </a:solidFill>
                <a:latin typeface="Libre Franklin"/>
                <a:ea typeface="Libre Franklin"/>
                <a:cs typeface="Libre Franklin"/>
                <a:sym typeface="Libre Franklin"/>
              </a:rPr>
              <a:t>It requires the payment of locally prevailing wages and fringe benefits, as determined by DOL, to laborers and mechanics working for contractors and subcontractors engaged in Federal construction contracts.</a:t>
            </a:r>
            <a:endParaRPr sz="1800">
              <a:latin typeface="Libre Franklin"/>
              <a:ea typeface="Libre Franklin"/>
              <a:cs typeface="Libre Franklin"/>
              <a:sym typeface="Libre Franklin"/>
            </a:endParaRPr>
          </a:p>
          <a:p>
            <a:pPr marL="299085" marR="314325" lvl="0" indent="-287019" algn="l" rtl="0">
              <a:lnSpc>
                <a:spcPct val="107722"/>
              </a:lnSpc>
              <a:spcBef>
                <a:spcPts val="1030"/>
              </a:spcBef>
              <a:spcAft>
                <a:spcPts val="0"/>
              </a:spcAft>
              <a:buClr>
                <a:srgbClr val="011223"/>
              </a:buClr>
              <a:buSzPts val="1800"/>
              <a:buFont typeface="Arial"/>
              <a:buChar char="•"/>
            </a:pPr>
            <a:r>
              <a:rPr lang="en-US" sz="1800">
                <a:solidFill>
                  <a:srgbClr val="011223"/>
                </a:solidFill>
                <a:latin typeface="Libre Franklin"/>
                <a:ea typeface="Libre Franklin"/>
                <a:cs typeface="Libre Franklin"/>
                <a:sym typeface="Libre Franklin"/>
              </a:rPr>
              <a:t>Some projects may be subject to prevailing wage requirements.</a:t>
            </a:r>
            <a:endParaRPr sz="1800">
              <a:latin typeface="Libre Franklin"/>
              <a:ea typeface="Libre Franklin"/>
              <a:cs typeface="Libre Franklin"/>
              <a:sym typeface="Libre Franklin"/>
            </a:endParaRPr>
          </a:p>
        </p:txBody>
      </p:sp>
      <p:pic>
        <p:nvPicPr>
          <p:cNvPr id="192" name="Google Shape;192;p13"/>
          <p:cNvPicPr preferRelativeResize="0"/>
          <p:nvPr/>
        </p:nvPicPr>
        <p:blipFill rotWithShape="1">
          <a:blip r:embed="rId3">
            <a:alphaModFix/>
          </a:blip>
          <a:srcRect/>
          <a:stretch/>
        </p:blipFill>
        <p:spPr>
          <a:xfrm>
            <a:off x="6439992" y="1968500"/>
            <a:ext cx="5370995" cy="3504831"/>
          </a:xfrm>
          <a:prstGeom prst="rect">
            <a:avLst/>
          </a:prstGeom>
          <a:noFill/>
          <a:ln>
            <a:noFill/>
          </a:ln>
        </p:spPr>
      </p:pic>
      <p:grpSp>
        <p:nvGrpSpPr>
          <p:cNvPr id="193" name="Google Shape;193;p13"/>
          <p:cNvGrpSpPr/>
          <p:nvPr/>
        </p:nvGrpSpPr>
        <p:grpSpPr>
          <a:xfrm>
            <a:off x="122212" y="6209868"/>
            <a:ext cx="2605291" cy="499930"/>
            <a:chOff x="122212" y="6209868"/>
            <a:chExt cx="2605291" cy="499930"/>
          </a:xfrm>
        </p:grpSpPr>
        <p:pic>
          <p:nvPicPr>
            <p:cNvPr id="194" name="Google Shape;194;p13"/>
            <p:cNvPicPr preferRelativeResize="0"/>
            <p:nvPr/>
          </p:nvPicPr>
          <p:blipFill rotWithShape="1">
            <a:blip r:embed="rId4">
              <a:alphaModFix/>
            </a:blip>
            <a:srcRect/>
            <a:stretch/>
          </p:blipFill>
          <p:spPr>
            <a:xfrm>
              <a:off x="122212" y="6209868"/>
              <a:ext cx="2114551" cy="499930"/>
            </a:xfrm>
            <a:prstGeom prst="rect">
              <a:avLst/>
            </a:prstGeom>
            <a:noFill/>
            <a:ln>
              <a:noFill/>
            </a:ln>
          </p:spPr>
        </p:pic>
        <p:pic>
          <p:nvPicPr>
            <p:cNvPr id="195" name="Google Shape;195;p13"/>
            <p:cNvPicPr preferRelativeResize="0"/>
            <p:nvPr/>
          </p:nvPicPr>
          <p:blipFill rotWithShape="1">
            <a:blip r:embed="rId5">
              <a:alphaModFix/>
            </a:blip>
            <a:srcRect/>
            <a:stretch/>
          </p:blipFill>
          <p:spPr>
            <a:xfrm>
              <a:off x="327204" y="6337850"/>
              <a:ext cx="2400299" cy="352424"/>
            </a:xfrm>
            <a:prstGeom prst="rect">
              <a:avLst/>
            </a:prstGeom>
            <a:noFill/>
            <a:ln>
              <a:noFill/>
            </a:ln>
          </p:spPr>
        </p:pic>
      </p:grpSp>
      <p:sp>
        <p:nvSpPr>
          <p:cNvPr id="196" name="Google Shape;196;p13"/>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459755" y="514600"/>
            <a:ext cx="1994100" cy="5061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a:t>Criteria</a:t>
            </a:r>
            <a:endParaRPr/>
          </a:p>
        </p:txBody>
      </p:sp>
      <p:sp>
        <p:nvSpPr>
          <p:cNvPr id="120" name="Google Shape;120;p7"/>
          <p:cNvSpPr txBox="1"/>
          <p:nvPr/>
        </p:nvSpPr>
        <p:spPr>
          <a:xfrm>
            <a:off x="445790" y="1407149"/>
            <a:ext cx="4736465" cy="4183379"/>
          </a:xfrm>
          <a:prstGeom prst="rect">
            <a:avLst/>
          </a:prstGeom>
          <a:noFill/>
          <a:ln>
            <a:noFill/>
          </a:ln>
        </p:spPr>
        <p:txBody>
          <a:bodyPr spcFirstLastPara="1" wrap="square" lIns="0" tIns="12700" rIns="0" bIns="0" anchor="t" anchorCtr="0">
            <a:spAutoFit/>
          </a:bodyPr>
          <a:lstStyle/>
          <a:p>
            <a:pPr marL="26034" lvl="0" indent="0" algn="l" rtl="0">
              <a:lnSpc>
                <a:spcPct val="100000"/>
              </a:lnSpc>
              <a:spcBef>
                <a:spcPts val="0"/>
              </a:spcBef>
              <a:spcAft>
                <a:spcPts val="0"/>
              </a:spcAft>
              <a:buNone/>
            </a:pPr>
            <a:r>
              <a:rPr lang="en-US" sz="1800">
                <a:latin typeface="Libre Franklin"/>
                <a:ea typeface="Libre Franklin"/>
                <a:cs typeface="Libre Franklin"/>
                <a:sym typeface="Libre Franklin"/>
              </a:rPr>
              <a:t>Preference may be given based on the following</a:t>
            </a:r>
            <a:endParaRPr sz="1800">
              <a:latin typeface="Libre Franklin"/>
              <a:ea typeface="Libre Franklin"/>
              <a:cs typeface="Libre Franklin"/>
              <a:sym typeface="Libre Franklin"/>
            </a:endParaRPr>
          </a:p>
          <a:p>
            <a:pPr marL="12700" lvl="0" indent="0" algn="l" rtl="0">
              <a:lnSpc>
                <a:spcPct val="100000"/>
              </a:lnSpc>
              <a:spcBef>
                <a:spcPts val="0"/>
              </a:spcBef>
              <a:spcAft>
                <a:spcPts val="0"/>
              </a:spcAft>
              <a:buNone/>
            </a:pPr>
            <a:r>
              <a:rPr lang="en-US" sz="1800" u="sng">
                <a:latin typeface="Libre Franklin"/>
                <a:ea typeface="Libre Franklin"/>
                <a:cs typeface="Libre Franklin"/>
                <a:sym typeface="Libre Franklin"/>
              </a:rPr>
              <a:t> measurable</a:t>
            </a:r>
            <a:r>
              <a:rPr lang="en-US" sz="1800" u="none">
                <a:latin typeface="Libre Franklin"/>
                <a:ea typeface="Libre Franklin"/>
                <a:cs typeface="Libre Franklin"/>
                <a:sym typeface="Libre Franklin"/>
              </a:rPr>
              <a:t> criteria:</a:t>
            </a:r>
            <a:endParaRPr sz="1800">
              <a:latin typeface="Libre Franklin"/>
              <a:ea typeface="Libre Franklin"/>
              <a:cs typeface="Libre Franklin"/>
              <a:sym typeface="Libre Franklin"/>
            </a:endParaRPr>
          </a:p>
          <a:p>
            <a:pPr marL="483234" marR="73025" lvl="0" indent="-107949" algn="l" rtl="0">
              <a:lnSpc>
                <a:spcPct val="100000"/>
              </a:lnSpc>
              <a:spcBef>
                <a:spcPts val="490"/>
              </a:spcBef>
              <a:spcAft>
                <a:spcPts val="0"/>
              </a:spcAft>
              <a:buSzPts val="1700"/>
              <a:buFont typeface="Arial"/>
              <a:buChar char="•"/>
            </a:pPr>
            <a:r>
              <a:rPr lang="en-US" sz="1800">
                <a:latin typeface="Libre Franklin"/>
                <a:ea typeface="Libre Franklin"/>
                <a:cs typeface="Libre Franklin"/>
                <a:sym typeface="Libre Franklin"/>
              </a:rPr>
              <a:t>	Level to which the project improves access to early childhood care and education in underserved communities, including increasing access to healthy, safe, and developmentally appropriate facilities for:</a:t>
            </a:r>
            <a:endParaRPr sz="1800">
              <a:latin typeface="Libre Franklin"/>
              <a:ea typeface="Libre Franklin"/>
              <a:cs typeface="Libre Franklin"/>
              <a:sym typeface="Libre Franklin"/>
            </a:endParaRPr>
          </a:p>
          <a:p>
            <a:pPr marL="1019175" lvl="1" indent="-107949" algn="l" rtl="0">
              <a:lnSpc>
                <a:spcPct val="100000"/>
              </a:lnSpc>
              <a:spcBef>
                <a:spcPts val="505"/>
              </a:spcBef>
              <a:spcAft>
                <a:spcPts val="0"/>
              </a:spcAft>
              <a:buSzPts val="1700"/>
              <a:buFont typeface="Arial"/>
              <a:buChar char="•"/>
            </a:pPr>
            <a:r>
              <a:rPr lang="en-US" sz="1800">
                <a:latin typeface="Libre Franklin"/>
                <a:ea typeface="Libre Franklin"/>
                <a:cs typeface="Libre Franklin"/>
                <a:sym typeface="Libre Franklin"/>
              </a:rPr>
              <a:t>Infant and toddler care.</a:t>
            </a:r>
            <a:endParaRPr sz="1800">
              <a:latin typeface="Libre Franklin"/>
              <a:ea typeface="Libre Franklin"/>
              <a:cs typeface="Libre Franklin"/>
              <a:sym typeface="Libre Franklin"/>
            </a:endParaRPr>
          </a:p>
          <a:p>
            <a:pPr marL="940435" marR="161925" lvl="1" indent="-107949" algn="l" rtl="0">
              <a:lnSpc>
                <a:spcPct val="100000"/>
              </a:lnSpc>
              <a:spcBef>
                <a:spcPts val="505"/>
              </a:spcBef>
              <a:spcAft>
                <a:spcPts val="0"/>
              </a:spcAft>
              <a:buSzPts val="1700"/>
              <a:buFont typeface="Arial"/>
              <a:buChar char="•"/>
            </a:pPr>
            <a:r>
              <a:rPr lang="en-US" sz="1800">
                <a:latin typeface="Libre Franklin"/>
                <a:ea typeface="Libre Franklin"/>
                <a:cs typeface="Libre Franklin"/>
                <a:sym typeface="Libre Franklin"/>
              </a:rPr>
              <a:t>	Preschool in areas defined as a child care desert.</a:t>
            </a:r>
            <a:endParaRPr sz="1800">
              <a:latin typeface="Libre Franklin"/>
              <a:ea typeface="Libre Franklin"/>
              <a:cs typeface="Libre Franklin"/>
              <a:sym typeface="Libre Franklin"/>
            </a:endParaRPr>
          </a:p>
          <a:p>
            <a:pPr marL="483234" marR="44450" lvl="0" indent="-107949" algn="l" rtl="0">
              <a:lnSpc>
                <a:spcPct val="100000"/>
              </a:lnSpc>
              <a:spcBef>
                <a:spcPts val="490"/>
              </a:spcBef>
              <a:spcAft>
                <a:spcPts val="0"/>
              </a:spcAft>
              <a:buSzPts val="1700"/>
              <a:buFont typeface="Arial"/>
              <a:buChar char="•"/>
            </a:pPr>
            <a:r>
              <a:rPr lang="en-US" sz="1800">
                <a:latin typeface="Libre Franklin"/>
                <a:ea typeface="Libre Franklin"/>
                <a:cs typeface="Libre Franklin"/>
                <a:sym typeface="Libre Franklin"/>
              </a:rPr>
              <a:t>	Level to which applicant has demonstrated commitment to serving families with public subsidy.</a:t>
            </a:r>
            <a:endParaRPr sz="1800">
              <a:latin typeface="Libre Franklin"/>
              <a:ea typeface="Libre Franklin"/>
              <a:cs typeface="Libre Franklin"/>
              <a:sym typeface="Libre Franklin"/>
            </a:endParaRPr>
          </a:p>
          <a:p>
            <a:pPr marL="561975" lvl="0" indent="-107949" algn="l" rtl="0">
              <a:lnSpc>
                <a:spcPct val="100000"/>
              </a:lnSpc>
              <a:spcBef>
                <a:spcPts val="505"/>
              </a:spcBef>
              <a:spcAft>
                <a:spcPts val="0"/>
              </a:spcAft>
              <a:buSzPts val="1700"/>
              <a:buFont typeface="Arial"/>
              <a:buChar char="•"/>
            </a:pPr>
            <a:r>
              <a:rPr lang="en-US" sz="1800">
                <a:latin typeface="Libre Franklin"/>
                <a:ea typeface="Libre Franklin"/>
                <a:cs typeface="Libre Franklin"/>
                <a:sym typeface="Libre Franklin"/>
              </a:rPr>
              <a:t>Level at which the project is “shovel ready.”</a:t>
            </a:r>
            <a:endParaRPr sz="1800">
              <a:latin typeface="Libre Franklin"/>
              <a:ea typeface="Libre Franklin"/>
              <a:cs typeface="Libre Franklin"/>
              <a:sym typeface="Libre Franklin"/>
            </a:endParaRPr>
          </a:p>
        </p:txBody>
      </p:sp>
      <p:pic>
        <p:nvPicPr>
          <p:cNvPr id="121" name="Google Shape;121;p7"/>
          <p:cNvPicPr preferRelativeResize="0"/>
          <p:nvPr/>
        </p:nvPicPr>
        <p:blipFill rotWithShape="1">
          <a:blip r:embed="rId3">
            <a:alphaModFix/>
          </a:blip>
          <a:srcRect/>
          <a:stretch/>
        </p:blipFill>
        <p:spPr>
          <a:xfrm>
            <a:off x="6439992" y="1968500"/>
            <a:ext cx="5370995" cy="3504831"/>
          </a:xfrm>
          <a:prstGeom prst="rect">
            <a:avLst/>
          </a:prstGeom>
          <a:noFill/>
          <a:ln>
            <a:noFill/>
          </a:ln>
        </p:spPr>
      </p:pic>
      <p:grpSp>
        <p:nvGrpSpPr>
          <p:cNvPr id="122" name="Google Shape;122;p7"/>
          <p:cNvGrpSpPr/>
          <p:nvPr/>
        </p:nvGrpSpPr>
        <p:grpSpPr>
          <a:xfrm>
            <a:off x="122212" y="5955868"/>
            <a:ext cx="2605291" cy="752462"/>
            <a:chOff x="122212" y="5955868"/>
            <a:chExt cx="2605291" cy="752462"/>
          </a:xfrm>
        </p:grpSpPr>
        <p:pic>
          <p:nvPicPr>
            <p:cNvPr id="123" name="Google Shape;123;p7"/>
            <p:cNvPicPr preferRelativeResize="0"/>
            <p:nvPr/>
          </p:nvPicPr>
          <p:blipFill rotWithShape="1">
            <a:blip r:embed="rId4">
              <a:alphaModFix/>
            </a:blip>
            <a:srcRect/>
            <a:stretch/>
          </p:blipFill>
          <p:spPr>
            <a:xfrm>
              <a:off x="122212" y="5955868"/>
              <a:ext cx="2114551" cy="752462"/>
            </a:xfrm>
            <a:prstGeom prst="rect">
              <a:avLst/>
            </a:prstGeom>
            <a:noFill/>
            <a:ln>
              <a:noFill/>
            </a:ln>
          </p:spPr>
        </p:pic>
        <p:pic>
          <p:nvPicPr>
            <p:cNvPr id="124" name="Google Shape;124;p7"/>
            <p:cNvPicPr preferRelativeResize="0"/>
            <p:nvPr/>
          </p:nvPicPr>
          <p:blipFill rotWithShape="1">
            <a:blip r:embed="rId5">
              <a:alphaModFix/>
            </a:blip>
            <a:srcRect/>
            <a:stretch/>
          </p:blipFill>
          <p:spPr>
            <a:xfrm>
              <a:off x="327204" y="6337850"/>
              <a:ext cx="2400299" cy="352424"/>
            </a:xfrm>
            <a:prstGeom prst="rect">
              <a:avLst/>
            </a:prstGeom>
            <a:noFill/>
            <a:ln>
              <a:noFill/>
            </a:ln>
          </p:spPr>
        </p:pic>
      </p:grpSp>
      <p:sp>
        <p:nvSpPr>
          <p:cNvPr id="125" name="Google Shape;125;p7"/>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41"/>
        <p:cNvGrpSpPr/>
        <p:nvPr/>
      </p:nvGrpSpPr>
      <p:grpSpPr>
        <a:xfrm>
          <a:off x="0" y="0"/>
          <a:ext cx="0" cy="0"/>
          <a:chOff x="0" y="0"/>
          <a:chExt cx="0" cy="0"/>
        </a:xfrm>
      </p:grpSpPr>
      <p:sp>
        <p:nvSpPr>
          <p:cNvPr id="142" name="Google Shape;142;p9"/>
          <p:cNvSpPr/>
          <p:nvPr/>
        </p:nvSpPr>
        <p:spPr>
          <a:xfrm>
            <a:off x="458490" y="1968500"/>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3" name="Google Shape;143;p9"/>
          <p:cNvSpPr txBox="1">
            <a:spLocks noGrp="1"/>
          </p:cNvSpPr>
          <p:nvPr>
            <p:ph type="title"/>
          </p:nvPr>
        </p:nvSpPr>
        <p:spPr>
          <a:xfrm>
            <a:off x="459740" y="578486"/>
            <a:ext cx="9286240" cy="51371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a:t>Eligible Facility</a:t>
            </a:r>
            <a:endParaRPr/>
          </a:p>
        </p:txBody>
      </p:sp>
      <p:sp>
        <p:nvSpPr>
          <p:cNvPr id="144" name="Google Shape;144;p9"/>
          <p:cNvSpPr txBox="1"/>
          <p:nvPr/>
        </p:nvSpPr>
        <p:spPr>
          <a:xfrm>
            <a:off x="407351" y="2077999"/>
            <a:ext cx="10873740" cy="3276600"/>
          </a:xfrm>
          <a:prstGeom prst="rect">
            <a:avLst/>
          </a:prstGeom>
          <a:noFill/>
          <a:ln>
            <a:noFill/>
          </a:ln>
        </p:spPr>
        <p:txBody>
          <a:bodyPr spcFirstLastPara="1" wrap="square" lIns="0" tIns="43800" rIns="0" bIns="0" anchor="t" anchorCtr="0">
            <a:spAutoFit/>
          </a:bodyPr>
          <a:lstStyle/>
          <a:p>
            <a:pPr marL="299085" marR="639445" lvl="0" indent="-287019" algn="l" rtl="0">
              <a:lnSpc>
                <a:spcPct val="107722"/>
              </a:lnSpc>
              <a:spcBef>
                <a:spcPts val="0"/>
              </a:spcBef>
              <a:spcAft>
                <a:spcPts val="0"/>
              </a:spcAft>
              <a:buNone/>
            </a:pPr>
            <a:r>
              <a:rPr lang="en-US" sz="1800">
                <a:solidFill>
                  <a:srgbClr val="011223"/>
                </a:solidFill>
                <a:latin typeface="Noto Sans Symbols"/>
                <a:ea typeface="Noto Sans Symbols"/>
                <a:cs typeface="Noto Sans Symbols"/>
                <a:sym typeface="Noto Sans Symbols"/>
              </a:rPr>
              <a:t>Δ</a:t>
            </a:r>
            <a:r>
              <a:rPr lang="en-US" sz="1800">
                <a:solidFill>
                  <a:srgbClr val="011223"/>
                </a:solidFill>
                <a:latin typeface="Times New Roman"/>
                <a:ea typeface="Times New Roman"/>
                <a:cs typeface="Times New Roman"/>
                <a:sym typeface="Times New Roman"/>
              </a:rPr>
              <a:t>	</a:t>
            </a:r>
            <a:r>
              <a:rPr lang="en-US" sz="1800">
                <a:solidFill>
                  <a:srgbClr val="011223"/>
                </a:solidFill>
                <a:latin typeface="Libre Franklin"/>
                <a:ea typeface="Libre Franklin"/>
                <a:cs typeface="Libre Franklin"/>
                <a:sym typeface="Libre Franklin"/>
              </a:rPr>
              <a:t>A building, structure, or site that is, or will be owned, leased or otherwise used by one or more eligible organizations and licensed or will be licensed (post-construction) by the Office of Early Childhood (OEC).</a:t>
            </a:r>
            <a:endParaRPr sz="1800">
              <a:latin typeface="Libre Franklin"/>
              <a:ea typeface="Libre Franklin"/>
              <a:cs typeface="Libre Franklin"/>
              <a:sym typeface="Libre Franklin"/>
            </a:endParaRPr>
          </a:p>
          <a:p>
            <a:pPr marL="755650" lvl="0" indent="-285750" algn="l" rtl="0">
              <a:lnSpc>
                <a:spcPct val="100000"/>
              </a:lnSpc>
              <a:spcBef>
                <a:spcPts val="254"/>
              </a:spcBef>
              <a:spcAft>
                <a:spcPts val="0"/>
              </a:spcAft>
              <a:buClr>
                <a:srgbClr val="011223"/>
              </a:buClr>
              <a:buSzPts val="1800"/>
              <a:buFont typeface="Courier New"/>
              <a:buChar char="○"/>
            </a:pPr>
            <a:r>
              <a:rPr lang="en-US" sz="1800">
                <a:solidFill>
                  <a:srgbClr val="011223"/>
                </a:solidFill>
                <a:latin typeface="Libre Franklin"/>
                <a:ea typeface="Libre Franklin"/>
                <a:cs typeface="Libre Franklin"/>
                <a:sym typeface="Libre Franklin"/>
              </a:rPr>
              <a:t>leased facilities have a lease term no less than 10 years including options*</a:t>
            </a:r>
            <a:endParaRPr sz="1800">
              <a:latin typeface="Libre Franklin"/>
              <a:ea typeface="Libre Franklin"/>
              <a:cs typeface="Libre Franklin"/>
              <a:sym typeface="Libre Franklin"/>
            </a:endParaRPr>
          </a:p>
          <a:p>
            <a:pPr marL="298450" marR="598170" lvl="0" indent="-286385" algn="l" rtl="0">
              <a:lnSpc>
                <a:spcPct val="107722"/>
              </a:lnSpc>
              <a:spcBef>
                <a:spcPts val="1040"/>
              </a:spcBef>
              <a:spcAft>
                <a:spcPts val="0"/>
              </a:spcAft>
              <a:buNone/>
            </a:pPr>
            <a:r>
              <a:rPr lang="en-US" sz="1800">
                <a:solidFill>
                  <a:srgbClr val="011223"/>
                </a:solidFill>
                <a:latin typeface="Noto Sans Symbols"/>
                <a:ea typeface="Noto Sans Symbols"/>
                <a:cs typeface="Noto Sans Symbols"/>
                <a:sym typeface="Noto Sans Symbols"/>
              </a:rPr>
              <a:t>Δ</a:t>
            </a:r>
            <a:r>
              <a:rPr lang="en-US" sz="1800">
                <a:solidFill>
                  <a:srgbClr val="011223"/>
                </a:solidFill>
                <a:latin typeface="Times New Roman"/>
                <a:ea typeface="Times New Roman"/>
                <a:cs typeface="Times New Roman"/>
                <a:sym typeface="Times New Roman"/>
              </a:rPr>
              <a:t>	</a:t>
            </a:r>
            <a:r>
              <a:rPr lang="en-US" sz="1800">
                <a:solidFill>
                  <a:srgbClr val="011223"/>
                </a:solidFill>
                <a:latin typeface="Libre Franklin"/>
                <a:ea typeface="Libre Franklin"/>
                <a:cs typeface="Libre Franklin"/>
                <a:sym typeface="Libre Franklin"/>
              </a:rPr>
              <a:t>Lien Requirement - All grant recipients will be required to place a lien on the facility where grant-funded improvements are made. The lien must be filed in favor of the State of Connecticut to protect the state’s investment. Applicants must either:</a:t>
            </a:r>
            <a:endParaRPr sz="1800">
              <a:latin typeface="Libre Franklin"/>
              <a:ea typeface="Libre Franklin"/>
              <a:cs typeface="Libre Franklin"/>
              <a:sym typeface="Libre Franklin"/>
            </a:endParaRPr>
          </a:p>
          <a:p>
            <a:pPr marL="755650" lvl="0" indent="-285750" algn="l" rtl="0">
              <a:lnSpc>
                <a:spcPct val="100000"/>
              </a:lnSpc>
              <a:spcBef>
                <a:spcPts val="254"/>
              </a:spcBef>
              <a:spcAft>
                <a:spcPts val="0"/>
              </a:spcAft>
              <a:buClr>
                <a:srgbClr val="011223"/>
              </a:buClr>
              <a:buSzPts val="1800"/>
              <a:buFont typeface="Courier New"/>
              <a:buChar char="○"/>
            </a:pPr>
            <a:r>
              <a:rPr lang="en-US" sz="1800">
                <a:solidFill>
                  <a:srgbClr val="011223"/>
                </a:solidFill>
                <a:latin typeface="Libre Franklin"/>
                <a:ea typeface="Libre Franklin"/>
                <a:cs typeface="Libre Franklin"/>
                <a:sym typeface="Libre Franklin"/>
              </a:rPr>
              <a:t>Own the property outright and be able to file the lien, or</a:t>
            </a:r>
            <a:endParaRPr sz="1800">
              <a:latin typeface="Libre Franklin"/>
              <a:ea typeface="Libre Franklin"/>
              <a:cs typeface="Libre Franklin"/>
              <a:sym typeface="Libre Franklin"/>
            </a:endParaRPr>
          </a:p>
          <a:p>
            <a:pPr marL="469900" marR="269875" lvl="0" indent="-114300" algn="l" rtl="0">
              <a:lnSpc>
                <a:spcPct val="113300"/>
              </a:lnSpc>
              <a:spcBef>
                <a:spcPts val="0"/>
              </a:spcBef>
              <a:spcAft>
                <a:spcPts val="0"/>
              </a:spcAft>
              <a:buClr>
                <a:srgbClr val="011223"/>
              </a:buClr>
              <a:buSzPts val="1800"/>
              <a:buFont typeface="Courier New"/>
              <a:buChar char="○"/>
            </a:pPr>
            <a:r>
              <a:rPr lang="en-US" sz="1800">
                <a:solidFill>
                  <a:srgbClr val="011223"/>
                </a:solidFill>
                <a:latin typeface="Libre Franklin"/>
                <a:ea typeface="Libre Franklin"/>
                <a:cs typeface="Libre Franklin"/>
                <a:sym typeface="Libre Franklin"/>
              </a:rPr>
              <a:t>	Have the legal authority/written approval from the property owner (e.g., landlord, lessor) to file the lien. </a:t>
            </a:r>
            <a:r>
              <a:rPr lang="en-US" sz="1800" u="sng">
                <a:solidFill>
                  <a:srgbClr val="011223"/>
                </a:solidFill>
                <a:latin typeface="Libre Franklin"/>
                <a:ea typeface="Libre Franklin"/>
                <a:cs typeface="Libre Franklin"/>
                <a:sym typeface="Libre Franklin"/>
              </a:rPr>
              <a:t>Projects will not be eligible if a lien cannot be placed on the property should grant funds be awarded</a:t>
            </a:r>
            <a:r>
              <a:rPr lang="en-US" sz="1800" u="none">
                <a:solidFill>
                  <a:srgbClr val="011223"/>
                </a:solidFill>
                <a:latin typeface="Libre Franklin"/>
                <a:ea typeface="Libre Franklin"/>
                <a:cs typeface="Libre Franklin"/>
                <a:sym typeface="Libre Franklin"/>
              </a:rPr>
              <a:t>.</a:t>
            </a:r>
            <a:endParaRPr sz="1800">
              <a:latin typeface="Libre Franklin"/>
              <a:ea typeface="Libre Franklin"/>
              <a:cs typeface="Libre Franklin"/>
              <a:sym typeface="Libre Franklin"/>
            </a:endParaRPr>
          </a:p>
          <a:p>
            <a:pPr marL="299085" marR="5080" lvl="0" indent="-287019" algn="l" rtl="0">
              <a:lnSpc>
                <a:spcPct val="107722"/>
              </a:lnSpc>
              <a:spcBef>
                <a:spcPts val="1030"/>
              </a:spcBef>
              <a:spcAft>
                <a:spcPts val="0"/>
              </a:spcAft>
              <a:buNone/>
            </a:pPr>
            <a:r>
              <a:rPr lang="en-US" sz="1800">
                <a:solidFill>
                  <a:srgbClr val="011223"/>
                </a:solidFill>
                <a:latin typeface="Noto Sans Symbols"/>
                <a:ea typeface="Noto Sans Symbols"/>
                <a:cs typeface="Noto Sans Symbols"/>
                <a:sym typeface="Noto Sans Symbols"/>
              </a:rPr>
              <a:t>Δ</a:t>
            </a:r>
            <a:r>
              <a:rPr lang="en-US" sz="1800">
                <a:solidFill>
                  <a:srgbClr val="011223"/>
                </a:solidFill>
                <a:latin typeface="Times New Roman"/>
                <a:ea typeface="Times New Roman"/>
                <a:cs typeface="Times New Roman"/>
                <a:sym typeface="Times New Roman"/>
              </a:rPr>
              <a:t>		</a:t>
            </a:r>
            <a:r>
              <a:rPr lang="en-US" sz="1800">
                <a:solidFill>
                  <a:srgbClr val="011223"/>
                </a:solidFill>
                <a:latin typeface="Libre Franklin"/>
                <a:ea typeface="Libre Franklin"/>
                <a:cs typeface="Libre Franklin"/>
                <a:sym typeface="Libre Franklin"/>
              </a:rPr>
              <a:t>A privately funded or non-profit program operating in a public school district building or publicly owned facility, may be eligible to receive a grant. Public School District projects are NOT eligible for this funding.</a:t>
            </a:r>
            <a:endParaRPr sz="1800">
              <a:latin typeface="Libre Franklin"/>
              <a:ea typeface="Libre Franklin"/>
              <a:cs typeface="Libre Franklin"/>
              <a:sym typeface="Libre Franklin"/>
            </a:endParaRPr>
          </a:p>
        </p:txBody>
      </p:sp>
      <p:grpSp>
        <p:nvGrpSpPr>
          <p:cNvPr id="145" name="Google Shape;145;p9"/>
          <p:cNvGrpSpPr/>
          <p:nvPr/>
        </p:nvGrpSpPr>
        <p:grpSpPr>
          <a:xfrm>
            <a:off x="122212" y="6218618"/>
            <a:ext cx="2605291" cy="491230"/>
            <a:chOff x="122212" y="6218618"/>
            <a:chExt cx="2605291" cy="491230"/>
          </a:xfrm>
        </p:grpSpPr>
        <p:pic>
          <p:nvPicPr>
            <p:cNvPr id="146" name="Google Shape;146;p9"/>
            <p:cNvPicPr preferRelativeResize="0"/>
            <p:nvPr/>
          </p:nvPicPr>
          <p:blipFill rotWithShape="1">
            <a:blip r:embed="rId3">
              <a:alphaModFix/>
            </a:blip>
            <a:srcRect/>
            <a:stretch/>
          </p:blipFill>
          <p:spPr>
            <a:xfrm>
              <a:off x="122212" y="6218618"/>
              <a:ext cx="2114551" cy="491230"/>
            </a:xfrm>
            <a:prstGeom prst="rect">
              <a:avLst/>
            </a:prstGeom>
            <a:noFill/>
            <a:ln>
              <a:noFill/>
            </a:ln>
          </p:spPr>
        </p:pic>
        <p:pic>
          <p:nvPicPr>
            <p:cNvPr id="147" name="Google Shape;147;p9"/>
            <p:cNvPicPr preferRelativeResize="0"/>
            <p:nvPr/>
          </p:nvPicPr>
          <p:blipFill rotWithShape="1">
            <a:blip r:embed="rId4">
              <a:alphaModFix/>
            </a:blip>
            <a:srcRect/>
            <a:stretch/>
          </p:blipFill>
          <p:spPr>
            <a:xfrm>
              <a:off x="327204" y="6337850"/>
              <a:ext cx="2400299" cy="352424"/>
            </a:xfrm>
            <a:prstGeom prst="rect">
              <a:avLst/>
            </a:prstGeom>
            <a:noFill/>
            <a:ln>
              <a:noFill/>
            </a:ln>
          </p:spPr>
        </p:pic>
      </p:grpSp>
      <p:sp>
        <p:nvSpPr>
          <p:cNvPr id="148" name="Google Shape;148;p9"/>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153" name="Google Shape;153;p10"/>
          <p:cNvSpPr/>
          <p:nvPr/>
        </p:nvSpPr>
        <p:spPr>
          <a:xfrm>
            <a:off x="458490" y="1968500"/>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4" name="Google Shape;154;p10"/>
          <p:cNvSpPr txBox="1">
            <a:spLocks noGrp="1"/>
          </p:cNvSpPr>
          <p:nvPr>
            <p:ph type="title"/>
          </p:nvPr>
        </p:nvSpPr>
        <p:spPr>
          <a:xfrm>
            <a:off x="459740" y="578486"/>
            <a:ext cx="9286240" cy="51371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a:t>Eligible Project</a:t>
            </a:r>
            <a:endParaRPr/>
          </a:p>
        </p:txBody>
      </p:sp>
      <p:sp>
        <p:nvSpPr>
          <p:cNvPr id="155" name="Google Shape;155;p10"/>
          <p:cNvSpPr txBox="1"/>
          <p:nvPr/>
        </p:nvSpPr>
        <p:spPr>
          <a:xfrm>
            <a:off x="459738" y="2121130"/>
            <a:ext cx="4712970" cy="2154555"/>
          </a:xfrm>
          <a:prstGeom prst="rect">
            <a:avLst/>
          </a:prstGeom>
          <a:noFill/>
          <a:ln>
            <a:noFill/>
          </a:ln>
        </p:spPr>
        <p:txBody>
          <a:bodyPr spcFirstLastPara="1" wrap="square" lIns="0" tIns="43800" rIns="0" bIns="0" anchor="t" anchorCtr="0">
            <a:spAutoFit/>
          </a:bodyPr>
          <a:lstStyle/>
          <a:p>
            <a:pPr marL="12700" marR="108585" lvl="0" indent="-107949" algn="just" rtl="0">
              <a:lnSpc>
                <a:spcPct val="107722"/>
              </a:lnSpc>
              <a:spcBef>
                <a:spcPts val="0"/>
              </a:spcBef>
              <a:spcAft>
                <a:spcPts val="0"/>
              </a:spcAft>
              <a:buSzPts val="1700"/>
              <a:buFont typeface="Courier New"/>
              <a:buChar char="•"/>
            </a:pPr>
            <a:r>
              <a:rPr lang="en-US" sz="1800" dirty="0">
                <a:latin typeface="Libre Franklin"/>
                <a:ea typeface="Libre Franklin"/>
                <a:cs typeface="Libre Franklin"/>
                <a:sym typeface="Libre Franklin"/>
              </a:rPr>
              <a:t>	The construction, renovation, rehabilitation or other capital improvement of an eligible, center- based facility.</a:t>
            </a:r>
            <a:endParaRPr sz="1800" dirty="0">
              <a:latin typeface="Libre Franklin"/>
              <a:ea typeface="Libre Franklin"/>
              <a:cs typeface="Libre Franklin"/>
              <a:sym typeface="Libre Franklin"/>
            </a:endParaRPr>
          </a:p>
          <a:p>
            <a:pPr marL="12700" marR="5080" lvl="0" indent="-107949" algn="l" rtl="0">
              <a:lnSpc>
                <a:spcPct val="107722"/>
              </a:lnSpc>
              <a:spcBef>
                <a:spcPts val="1010"/>
              </a:spcBef>
              <a:spcAft>
                <a:spcPts val="0"/>
              </a:spcAft>
              <a:buSzPts val="1700"/>
              <a:buFont typeface="Courier New"/>
              <a:buChar char="•"/>
            </a:pPr>
            <a:r>
              <a:rPr lang="en-US" sz="1800" dirty="0">
                <a:latin typeface="Libre Franklin"/>
                <a:ea typeface="Libre Franklin"/>
                <a:cs typeface="Libre Franklin"/>
                <a:sym typeface="Libre Franklin"/>
              </a:rPr>
              <a:t>	The project must be intended to increase capacity of infants and toddlers and preschool in early care deserts. Projects that only include renovations and health and safety upgrades are not eligible.</a:t>
            </a:r>
            <a:endParaRPr sz="1800" dirty="0">
              <a:latin typeface="Libre Franklin"/>
              <a:ea typeface="Libre Franklin"/>
              <a:cs typeface="Libre Franklin"/>
              <a:sym typeface="Libre Franklin"/>
            </a:endParaRPr>
          </a:p>
        </p:txBody>
      </p:sp>
      <p:grpSp>
        <p:nvGrpSpPr>
          <p:cNvPr id="156" name="Google Shape;156;p10"/>
          <p:cNvGrpSpPr/>
          <p:nvPr/>
        </p:nvGrpSpPr>
        <p:grpSpPr>
          <a:xfrm>
            <a:off x="122212" y="6218618"/>
            <a:ext cx="2605291" cy="491230"/>
            <a:chOff x="122212" y="6218618"/>
            <a:chExt cx="2605291" cy="491230"/>
          </a:xfrm>
        </p:grpSpPr>
        <p:pic>
          <p:nvPicPr>
            <p:cNvPr id="157" name="Google Shape;157;p10"/>
            <p:cNvPicPr preferRelativeResize="0"/>
            <p:nvPr/>
          </p:nvPicPr>
          <p:blipFill rotWithShape="1">
            <a:blip r:embed="rId3">
              <a:alphaModFix/>
            </a:blip>
            <a:srcRect/>
            <a:stretch/>
          </p:blipFill>
          <p:spPr>
            <a:xfrm>
              <a:off x="122212" y="6218618"/>
              <a:ext cx="2114551" cy="491230"/>
            </a:xfrm>
            <a:prstGeom prst="rect">
              <a:avLst/>
            </a:prstGeom>
            <a:noFill/>
            <a:ln>
              <a:noFill/>
            </a:ln>
          </p:spPr>
        </p:pic>
        <p:pic>
          <p:nvPicPr>
            <p:cNvPr id="158" name="Google Shape;158;p10"/>
            <p:cNvPicPr preferRelativeResize="0"/>
            <p:nvPr/>
          </p:nvPicPr>
          <p:blipFill rotWithShape="1">
            <a:blip r:embed="rId4">
              <a:alphaModFix/>
            </a:blip>
            <a:srcRect/>
            <a:stretch/>
          </p:blipFill>
          <p:spPr>
            <a:xfrm>
              <a:off x="327204" y="6337850"/>
              <a:ext cx="2400299" cy="352424"/>
            </a:xfrm>
            <a:prstGeom prst="rect">
              <a:avLst/>
            </a:prstGeom>
            <a:noFill/>
            <a:ln>
              <a:noFill/>
            </a:ln>
          </p:spPr>
        </p:pic>
      </p:grpSp>
      <p:pic>
        <p:nvPicPr>
          <p:cNvPr id="159" name="Google Shape;159;p10"/>
          <p:cNvPicPr preferRelativeResize="0"/>
          <p:nvPr/>
        </p:nvPicPr>
        <p:blipFill rotWithShape="1">
          <a:blip r:embed="rId5">
            <a:alphaModFix/>
          </a:blip>
          <a:srcRect/>
          <a:stretch/>
        </p:blipFill>
        <p:spPr>
          <a:xfrm>
            <a:off x="5524500" y="1628382"/>
            <a:ext cx="5882013" cy="3987442"/>
          </a:xfrm>
          <a:prstGeom prst="rect">
            <a:avLst/>
          </a:prstGeom>
          <a:noFill/>
          <a:ln>
            <a:noFill/>
          </a:ln>
        </p:spPr>
      </p:pic>
      <p:sp>
        <p:nvSpPr>
          <p:cNvPr id="160" name="Google Shape;160;p10"/>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459740" y="578486"/>
            <a:ext cx="9286240" cy="51371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a:t>How Does a Reimbursement Model Work?</a:t>
            </a:r>
            <a:endParaRPr/>
          </a:p>
        </p:txBody>
      </p:sp>
      <p:grpSp>
        <p:nvGrpSpPr>
          <p:cNvPr id="214" name="Google Shape;214;p15"/>
          <p:cNvGrpSpPr/>
          <p:nvPr/>
        </p:nvGrpSpPr>
        <p:grpSpPr>
          <a:xfrm>
            <a:off x="122212" y="5955868"/>
            <a:ext cx="2605291" cy="752462"/>
            <a:chOff x="122212" y="5955868"/>
            <a:chExt cx="2605291" cy="752462"/>
          </a:xfrm>
        </p:grpSpPr>
        <p:pic>
          <p:nvPicPr>
            <p:cNvPr id="215" name="Google Shape;215;p15"/>
            <p:cNvPicPr preferRelativeResize="0"/>
            <p:nvPr/>
          </p:nvPicPr>
          <p:blipFill rotWithShape="1">
            <a:blip r:embed="rId3">
              <a:alphaModFix/>
            </a:blip>
            <a:srcRect/>
            <a:stretch/>
          </p:blipFill>
          <p:spPr>
            <a:xfrm>
              <a:off x="122212" y="5955868"/>
              <a:ext cx="2114551" cy="752462"/>
            </a:xfrm>
            <a:prstGeom prst="rect">
              <a:avLst/>
            </a:prstGeom>
            <a:noFill/>
            <a:ln>
              <a:noFill/>
            </a:ln>
          </p:spPr>
        </p:pic>
        <p:pic>
          <p:nvPicPr>
            <p:cNvPr id="216" name="Google Shape;216;p15"/>
            <p:cNvPicPr preferRelativeResize="0"/>
            <p:nvPr/>
          </p:nvPicPr>
          <p:blipFill rotWithShape="1">
            <a:blip r:embed="rId4">
              <a:alphaModFix/>
            </a:blip>
            <a:srcRect/>
            <a:stretch/>
          </p:blipFill>
          <p:spPr>
            <a:xfrm>
              <a:off x="327204" y="6337850"/>
              <a:ext cx="2400299" cy="352424"/>
            </a:xfrm>
            <a:prstGeom prst="rect">
              <a:avLst/>
            </a:prstGeom>
            <a:noFill/>
            <a:ln>
              <a:noFill/>
            </a:ln>
          </p:spPr>
        </p:pic>
      </p:grpSp>
      <p:sp>
        <p:nvSpPr>
          <p:cNvPr id="217" name="Google Shape;217;p15"/>
          <p:cNvSpPr txBox="1"/>
          <p:nvPr/>
        </p:nvSpPr>
        <p:spPr>
          <a:xfrm>
            <a:off x="538026" y="1482197"/>
            <a:ext cx="10923270" cy="4231640"/>
          </a:xfrm>
          <a:prstGeom prst="rect">
            <a:avLst/>
          </a:prstGeom>
          <a:noFill/>
          <a:ln>
            <a:noFill/>
          </a:ln>
        </p:spPr>
        <p:txBody>
          <a:bodyPr spcFirstLastPara="1" wrap="square" lIns="0" tIns="12050" rIns="0" bIns="0" anchor="t" anchorCtr="0">
            <a:spAutoFit/>
          </a:bodyPr>
          <a:lstStyle/>
          <a:p>
            <a:pPr marL="12700" marR="138430" lvl="0" indent="0" algn="l" rtl="0">
              <a:lnSpc>
                <a:spcPct val="100000"/>
              </a:lnSpc>
              <a:spcBef>
                <a:spcPts val="0"/>
              </a:spcBef>
              <a:spcAft>
                <a:spcPts val="0"/>
              </a:spcAft>
              <a:buNone/>
            </a:pPr>
            <a:r>
              <a:rPr lang="en-US" sz="1600" dirty="0">
                <a:latin typeface="Calibri"/>
                <a:ea typeface="Calibri"/>
                <a:cs typeface="Calibri"/>
                <a:sym typeface="Calibri"/>
              </a:rPr>
              <a:t>If awarded funding, the written grant agreement with LISC will include a section called “</a:t>
            </a:r>
            <a:r>
              <a:rPr lang="en-US" sz="1600" i="1" dirty="0">
                <a:latin typeface="Calibri"/>
                <a:ea typeface="Calibri"/>
                <a:cs typeface="Calibri"/>
                <a:sym typeface="Calibri"/>
              </a:rPr>
              <a:t>Conditions to Disbursement of the Grant</a:t>
            </a:r>
            <a:r>
              <a:rPr lang="en-US" sz="1600" dirty="0">
                <a:latin typeface="Calibri"/>
                <a:ea typeface="Calibri"/>
                <a:cs typeface="Calibri"/>
                <a:sym typeface="Calibri"/>
              </a:rPr>
              <a:t>” – this section lists out the steps the grantee will need to take, and the documentation needed to request reimbursement for grant- funded expenses that they have paid. For example:</a:t>
            </a:r>
            <a:endParaRPr sz="1600" dirty="0">
              <a:latin typeface="Calibri"/>
              <a:ea typeface="Calibri"/>
              <a:cs typeface="Calibri"/>
              <a:sym typeface="Calibri"/>
            </a:endParaRPr>
          </a:p>
          <a:p>
            <a:pPr marL="808990" marR="33655" lvl="0" indent="-339725" algn="just" rtl="0">
              <a:lnSpc>
                <a:spcPct val="100000"/>
              </a:lnSpc>
              <a:spcBef>
                <a:spcPts val="1930"/>
              </a:spcBef>
              <a:spcAft>
                <a:spcPts val="0"/>
              </a:spcAft>
              <a:buSzPts val="1400"/>
              <a:buFont typeface="Calibri"/>
              <a:buAutoNum type="arabicPeriod"/>
            </a:pPr>
            <a:r>
              <a:rPr lang="en-US" sz="1400" dirty="0">
                <a:latin typeface="Calibri"/>
                <a:ea typeface="Calibri"/>
                <a:cs typeface="Calibri"/>
                <a:sym typeface="Calibri"/>
              </a:rPr>
              <a:t>The grantee enters into an agreement with their contractor that outlines the work to be completed, and the payment schedule agreed to. A 	copy of the contract is sent to LISC. Work begins.</a:t>
            </a:r>
            <a:endParaRPr sz="1400" dirty="0">
              <a:latin typeface="Calibri"/>
              <a:ea typeface="Calibri"/>
              <a:cs typeface="Calibri"/>
              <a:sym typeface="Calibri"/>
            </a:endParaRPr>
          </a:p>
          <a:p>
            <a:pPr marL="808990" lvl="0" indent="-339725" algn="just" rtl="0">
              <a:lnSpc>
                <a:spcPct val="100000"/>
              </a:lnSpc>
              <a:spcBef>
                <a:spcPts val="0"/>
              </a:spcBef>
              <a:spcAft>
                <a:spcPts val="0"/>
              </a:spcAft>
              <a:buSzPts val="1400"/>
              <a:buFont typeface="Calibri"/>
              <a:buAutoNum type="arabicPeriod"/>
            </a:pPr>
            <a:r>
              <a:rPr lang="en-US" sz="1400" dirty="0">
                <a:latin typeface="Calibri"/>
                <a:ea typeface="Calibri"/>
                <a:cs typeface="Calibri"/>
                <a:sym typeface="Calibri"/>
              </a:rPr>
              <a:t>The contractor invoices the grantee based on the work/payment schedule.</a:t>
            </a:r>
            <a:endParaRPr sz="1400" dirty="0">
              <a:latin typeface="Calibri"/>
              <a:ea typeface="Calibri"/>
              <a:cs typeface="Calibri"/>
              <a:sym typeface="Calibri"/>
            </a:endParaRPr>
          </a:p>
          <a:p>
            <a:pPr marL="808990" marR="476884" lvl="0" indent="-339725" algn="just" rtl="0">
              <a:lnSpc>
                <a:spcPct val="100000"/>
              </a:lnSpc>
              <a:spcBef>
                <a:spcPts val="0"/>
              </a:spcBef>
              <a:spcAft>
                <a:spcPts val="0"/>
              </a:spcAft>
              <a:buSzPts val="1400"/>
              <a:buFont typeface="Calibri"/>
              <a:buAutoNum type="arabicPeriod"/>
            </a:pPr>
            <a:r>
              <a:rPr lang="en-US" sz="1400" dirty="0">
                <a:latin typeface="Calibri"/>
                <a:ea typeface="Calibri"/>
                <a:cs typeface="Calibri"/>
                <a:sym typeface="Calibri"/>
              </a:rPr>
              <a:t>The construction monitor reviews the work being invoiced prior to payment and provides written approval that the invoice accurately 	reflects work completed by the contractor.</a:t>
            </a:r>
            <a:endParaRPr sz="1400" dirty="0">
              <a:latin typeface="Calibri"/>
              <a:ea typeface="Calibri"/>
              <a:cs typeface="Calibri"/>
              <a:sym typeface="Calibri"/>
            </a:endParaRPr>
          </a:p>
          <a:p>
            <a:pPr marL="808990" lvl="0" indent="-339725" algn="just" rtl="0">
              <a:lnSpc>
                <a:spcPct val="100000"/>
              </a:lnSpc>
              <a:spcBef>
                <a:spcPts val="0"/>
              </a:spcBef>
              <a:spcAft>
                <a:spcPts val="0"/>
              </a:spcAft>
              <a:buSzPts val="1400"/>
              <a:buFont typeface="Calibri"/>
              <a:buAutoNum type="arabicPeriod"/>
            </a:pPr>
            <a:r>
              <a:rPr lang="en-US" sz="1400" dirty="0">
                <a:latin typeface="Calibri"/>
                <a:ea typeface="Calibri"/>
                <a:cs typeface="Calibri"/>
                <a:sym typeface="Calibri"/>
              </a:rPr>
              <a:t>The grantee pays the contractor.</a:t>
            </a:r>
            <a:endParaRPr sz="1400" dirty="0">
              <a:latin typeface="Calibri"/>
              <a:ea typeface="Calibri"/>
              <a:cs typeface="Calibri"/>
              <a:sym typeface="Calibri"/>
            </a:endParaRPr>
          </a:p>
          <a:p>
            <a:pPr marL="808990" marR="5080" lvl="0" indent="-339725" algn="just" rtl="0">
              <a:lnSpc>
                <a:spcPct val="100000"/>
              </a:lnSpc>
              <a:spcBef>
                <a:spcPts val="0"/>
              </a:spcBef>
              <a:spcAft>
                <a:spcPts val="0"/>
              </a:spcAft>
              <a:buSzPts val="1400"/>
              <a:buFont typeface="Calibri"/>
              <a:buAutoNum type="arabicPeriod"/>
            </a:pPr>
            <a:r>
              <a:rPr lang="en-US" sz="1400" u="sng" dirty="0">
                <a:latin typeface="Calibri"/>
                <a:ea typeface="Calibri"/>
                <a:cs typeface="Calibri"/>
                <a:sym typeface="Calibri"/>
              </a:rPr>
              <a:t>The grantee then submits required documentation to LISC to be reimbursed for that payment</a:t>
            </a:r>
            <a:r>
              <a:rPr lang="en-US" sz="1400" u="none" dirty="0">
                <a:latin typeface="Calibri"/>
                <a:ea typeface="Calibri"/>
                <a:cs typeface="Calibri"/>
                <a:sym typeface="Calibri"/>
              </a:rPr>
              <a:t> (for example, this documentation may include 	copies of: the contractor's invoice; the construction monitor's approval; and proof of payment to the contractor such as a cancelled check or 	bank statement).</a:t>
            </a:r>
            <a:endParaRPr sz="1400" dirty="0">
              <a:latin typeface="Calibri"/>
              <a:ea typeface="Calibri"/>
              <a:cs typeface="Calibri"/>
              <a:sym typeface="Calibri"/>
            </a:endParaRPr>
          </a:p>
          <a:p>
            <a:pPr marL="812165" lvl="0" indent="-342900" algn="l" rtl="0">
              <a:lnSpc>
                <a:spcPct val="100000"/>
              </a:lnSpc>
              <a:spcBef>
                <a:spcPts val="45"/>
              </a:spcBef>
              <a:spcAft>
                <a:spcPts val="0"/>
              </a:spcAft>
              <a:buSzPts val="1400"/>
              <a:buFont typeface="Libre Franklin"/>
              <a:buAutoNum type="arabicPeriod"/>
            </a:pPr>
            <a:r>
              <a:rPr lang="en-US" sz="1400" dirty="0">
                <a:latin typeface="Libre Franklin"/>
                <a:ea typeface="Libre Franklin"/>
                <a:cs typeface="Libre Franklin"/>
                <a:sym typeface="Libre Franklin"/>
              </a:rPr>
              <a:t>LISC processes the reimbursement request – payments take approximately 10 to 15 business days to be deposited to grantee's bank.</a:t>
            </a:r>
            <a:endParaRPr sz="1400" dirty="0">
              <a:latin typeface="Libre Franklin"/>
              <a:ea typeface="Libre Franklin"/>
              <a:cs typeface="Libre Franklin"/>
              <a:sym typeface="Libre Franklin"/>
            </a:endParaRPr>
          </a:p>
          <a:p>
            <a:pPr marL="12700" marR="118745" lvl="0" indent="0" algn="l" rtl="0">
              <a:lnSpc>
                <a:spcPct val="98900"/>
              </a:lnSpc>
              <a:spcBef>
                <a:spcPts val="2180"/>
              </a:spcBef>
              <a:spcAft>
                <a:spcPts val="0"/>
              </a:spcAft>
              <a:buNone/>
            </a:pPr>
            <a:r>
              <a:rPr lang="en-US" sz="1800" dirty="0">
                <a:latin typeface="Libre Franklin"/>
                <a:ea typeface="Libre Franklin"/>
                <a:cs typeface="Libre Franklin"/>
                <a:sym typeface="Libre Franklin"/>
              </a:rPr>
              <a:t>Grantees must retain all grant-related documentation (e.g., signed grant agreement with LISC; documented procurement process for hiring their contractor; final, signed contract with the contractor; copies of ALL invoices, receipts, and statements for grant-related expenses; and proof of payment for all grant-funded expenses).</a:t>
            </a:r>
            <a:endParaRPr sz="1800" dirty="0">
              <a:latin typeface="Libre Franklin"/>
              <a:ea typeface="Libre Franklin"/>
              <a:cs typeface="Libre Franklin"/>
              <a:sym typeface="Libre Franklin"/>
            </a:endParaRPr>
          </a:p>
        </p:txBody>
      </p:sp>
      <p:sp>
        <p:nvSpPr>
          <p:cNvPr id="218" name="Google Shape;218;p15"/>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Google Shape;201;p14"/>
          <p:cNvSpPr/>
          <p:nvPr/>
        </p:nvSpPr>
        <p:spPr>
          <a:xfrm>
            <a:off x="458490" y="1968500"/>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2" name="Google Shape;202;p14"/>
          <p:cNvSpPr txBox="1">
            <a:spLocks noGrp="1"/>
          </p:cNvSpPr>
          <p:nvPr>
            <p:ph type="title"/>
          </p:nvPr>
        </p:nvSpPr>
        <p:spPr>
          <a:xfrm>
            <a:off x="459740" y="578486"/>
            <a:ext cx="9286240" cy="513715"/>
          </a:xfrm>
          <a:prstGeom prst="rect">
            <a:avLst/>
          </a:prstGeom>
          <a:noFill/>
          <a:ln>
            <a:noFill/>
          </a:ln>
        </p:spPr>
        <p:txBody>
          <a:bodyPr spcFirstLastPara="1" wrap="square" lIns="0" tIns="13325" rIns="0" bIns="0" anchor="t" anchorCtr="0">
            <a:spAutoFit/>
          </a:bodyPr>
          <a:lstStyle/>
          <a:p>
            <a:pPr marL="114300" lvl="0" indent="0" algn="l" rtl="0">
              <a:lnSpc>
                <a:spcPct val="100000"/>
              </a:lnSpc>
              <a:spcBef>
                <a:spcPts val="0"/>
              </a:spcBef>
              <a:spcAft>
                <a:spcPts val="0"/>
              </a:spcAft>
              <a:buNone/>
            </a:pPr>
            <a:r>
              <a:rPr lang="en-US"/>
              <a:t>Reimbursement Model</a:t>
            </a:r>
            <a:endParaRPr/>
          </a:p>
        </p:txBody>
      </p:sp>
      <p:sp>
        <p:nvSpPr>
          <p:cNvPr id="203" name="Google Shape;203;p14"/>
          <p:cNvSpPr txBox="1">
            <a:spLocks noGrp="1"/>
          </p:cNvSpPr>
          <p:nvPr>
            <p:ph type="body" idx="1"/>
          </p:nvPr>
        </p:nvSpPr>
        <p:spPr>
          <a:xfrm>
            <a:off x="459738" y="2121130"/>
            <a:ext cx="5168265" cy="2774950"/>
          </a:xfrm>
          <a:prstGeom prst="rect">
            <a:avLst/>
          </a:prstGeom>
          <a:noFill/>
          <a:ln>
            <a:noFill/>
          </a:ln>
        </p:spPr>
        <p:txBody>
          <a:bodyPr spcFirstLastPara="1" wrap="square" lIns="0" tIns="43800" rIns="0" bIns="0" anchor="t" anchorCtr="0">
            <a:spAutoFit/>
          </a:bodyPr>
          <a:lstStyle/>
          <a:p>
            <a:pPr marL="299085" marR="185420" lvl="0" indent="-287019" algn="l" rtl="0">
              <a:lnSpc>
                <a:spcPct val="107722"/>
              </a:lnSpc>
              <a:spcBef>
                <a:spcPts val="0"/>
              </a:spcBef>
              <a:spcAft>
                <a:spcPts val="0"/>
              </a:spcAft>
              <a:buClr>
                <a:schemeClr val="dk1"/>
              </a:buClr>
              <a:buSzPts val="1800"/>
              <a:buFont typeface="Arial"/>
              <a:buChar char="•"/>
            </a:pPr>
            <a:r>
              <a:rPr lang="en-US"/>
              <a:t>Plan for covering grant-funded expenses up front while awaiting reimbursement.</a:t>
            </a:r>
            <a:endParaRPr/>
          </a:p>
          <a:p>
            <a:pPr marL="299085" marR="5080" lvl="0" indent="-287019" algn="l" rtl="0">
              <a:lnSpc>
                <a:spcPct val="107722"/>
              </a:lnSpc>
              <a:spcBef>
                <a:spcPts val="1005"/>
              </a:spcBef>
              <a:spcAft>
                <a:spcPts val="0"/>
              </a:spcAft>
              <a:buClr>
                <a:schemeClr val="dk1"/>
              </a:buClr>
              <a:buSzPts val="1800"/>
              <a:buFont typeface="Arial"/>
              <a:buChar char="•"/>
            </a:pPr>
            <a:r>
              <a:rPr lang="en-US"/>
              <a:t>Demonstrated ability to manage cash flow to cover project expenses before reimbursement (i.e. access to working capital like business reserves, line of credit, bridge financing, partner support, etc.)</a:t>
            </a:r>
            <a:endParaRPr/>
          </a:p>
          <a:p>
            <a:pPr marL="298450" marR="74295" lvl="0" indent="-286385" algn="just" rtl="0">
              <a:lnSpc>
                <a:spcPct val="107722"/>
              </a:lnSpc>
              <a:spcBef>
                <a:spcPts val="1015"/>
              </a:spcBef>
              <a:spcAft>
                <a:spcPts val="0"/>
              </a:spcAft>
              <a:buClr>
                <a:schemeClr val="dk1"/>
              </a:buClr>
              <a:buSzPts val="1800"/>
              <a:buFont typeface="Arial"/>
              <a:buChar char="•"/>
            </a:pPr>
            <a:r>
              <a:rPr lang="en-US"/>
              <a:t>Funds spent on the grant-funded project after the date of the execution of the LISC grant agreement shall be eligible for reimbursement.</a:t>
            </a:r>
            <a:endParaRPr/>
          </a:p>
        </p:txBody>
      </p:sp>
      <p:pic>
        <p:nvPicPr>
          <p:cNvPr id="204" name="Google Shape;204;p14"/>
          <p:cNvPicPr preferRelativeResize="0"/>
          <p:nvPr/>
        </p:nvPicPr>
        <p:blipFill rotWithShape="1">
          <a:blip r:embed="rId3">
            <a:alphaModFix/>
          </a:blip>
          <a:srcRect/>
          <a:stretch/>
        </p:blipFill>
        <p:spPr>
          <a:xfrm>
            <a:off x="6098616" y="1858026"/>
            <a:ext cx="5485345" cy="3632538"/>
          </a:xfrm>
          <a:prstGeom prst="rect">
            <a:avLst/>
          </a:prstGeom>
          <a:noFill/>
          <a:ln>
            <a:noFill/>
          </a:ln>
        </p:spPr>
      </p:pic>
      <p:grpSp>
        <p:nvGrpSpPr>
          <p:cNvPr id="205" name="Google Shape;205;p14"/>
          <p:cNvGrpSpPr/>
          <p:nvPr/>
        </p:nvGrpSpPr>
        <p:grpSpPr>
          <a:xfrm>
            <a:off x="122212" y="6218618"/>
            <a:ext cx="2605291" cy="491230"/>
            <a:chOff x="122212" y="6218618"/>
            <a:chExt cx="2605291" cy="491230"/>
          </a:xfrm>
        </p:grpSpPr>
        <p:pic>
          <p:nvPicPr>
            <p:cNvPr id="206" name="Google Shape;206;p14"/>
            <p:cNvPicPr preferRelativeResize="0"/>
            <p:nvPr/>
          </p:nvPicPr>
          <p:blipFill rotWithShape="1">
            <a:blip r:embed="rId4">
              <a:alphaModFix/>
            </a:blip>
            <a:srcRect/>
            <a:stretch/>
          </p:blipFill>
          <p:spPr>
            <a:xfrm>
              <a:off x="122212" y="6218618"/>
              <a:ext cx="2114551" cy="491230"/>
            </a:xfrm>
            <a:prstGeom prst="rect">
              <a:avLst/>
            </a:prstGeom>
            <a:noFill/>
            <a:ln>
              <a:noFill/>
            </a:ln>
          </p:spPr>
        </p:pic>
        <p:pic>
          <p:nvPicPr>
            <p:cNvPr id="207" name="Google Shape;207;p14"/>
            <p:cNvPicPr preferRelativeResize="0"/>
            <p:nvPr/>
          </p:nvPicPr>
          <p:blipFill rotWithShape="1">
            <a:blip r:embed="rId5">
              <a:alphaModFix/>
            </a:blip>
            <a:srcRect/>
            <a:stretch/>
          </p:blipFill>
          <p:spPr>
            <a:xfrm>
              <a:off x="327204" y="6337850"/>
              <a:ext cx="2400299" cy="352424"/>
            </a:xfrm>
            <a:prstGeom prst="rect">
              <a:avLst/>
            </a:prstGeom>
            <a:noFill/>
            <a:ln>
              <a:noFill/>
            </a:ln>
          </p:spPr>
        </p:pic>
      </p:grpSp>
      <p:sp>
        <p:nvSpPr>
          <p:cNvPr id="208" name="Google Shape;208;p14"/>
          <p:cNvSpPr txBox="1">
            <a:spLocks noGrp="1"/>
          </p:cNvSpPr>
          <p:nvPr>
            <p:ph type="sldNum" idx="12"/>
          </p:nvPr>
        </p:nvSpPr>
        <p:spPr>
          <a:xfrm>
            <a:off x="11459894" y="644286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p:nvSpPr>
          <p:cNvPr id="56" name="Google Shape;56;p2"/>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00A4DF"/>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7" name="Google Shape;57;p2"/>
          <p:cNvSpPr/>
          <p:nvPr/>
        </p:nvSpPr>
        <p:spPr>
          <a:xfrm>
            <a:off x="3178629" y="1902969"/>
            <a:ext cx="1169035" cy="0"/>
          </a:xfrm>
          <a:custGeom>
            <a:avLst/>
            <a:gdLst/>
            <a:ahLst/>
            <a:cxnLst/>
            <a:rect l="l" t="t" r="r" b="b"/>
            <a:pathLst>
              <a:path w="1169035" h="120000" extrusionOk="0">
                <a:moveTo>
                  <a:pt x="0" y="0"/>
                </a:moveTo>
                <a:lnTo>
                  <a:pt x="1168831" y="0"/>
                </a:lnTo>
              </a:path>
            </a:pathLst>
          </a:custGeom>
          <a:noFill/>
          <a:ln w="50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58" name="Google Shape;58;p2"/>
          <p:cNvGrpSpPr/>
          <p:nvPr/>
        </p:nvGrpSpPr>
        <p:grpSpPr>
          <a:xfrm>
            <a:off x="0" y="6211823"/>
            <a:ext cx="2686937" cy="641413"/>
            <a:chOff x="0" y="6211823"/>
            <a:chExt cx="2686937" cy="641413"/>
          </a:xfrm>
        </p:grpSpPr>
        <p:pic>
          <p:nvPicPr>
            <p:cNvPr id="59" name="Google Shape;59;p2"/>
            <p:cNvPicPr preferRelativeResize="0"/>
            <p:nvPr/>
          </p:nvPicPr>
          <p:blipFill rotWithShape="1">
            <a:blip r:embed="rId3">
              <a:alphaModFix/>
            </a:blip>
            <a:srcRect/>
            <a:stretch/>
          </p:blipFill>
          <p:spPr>
            <a:xfrm>
              <a:off x="381000" y="6217107"/>
              <a:ext cx="567778" cy="428390"/>
            </a:xfrm>
            <a:prstGeom prst="rect">
              <a:avLst/>
            </a:prstGeom>
            <a:noFill/>
            <a:ln>
              <a:noFill/>
            </a:ln>
          </p:spPr>
        </p:pic>
        <p:pic>
          <p:nvPicPr>
            <p:cNvPr id="60" name="Google Shape;60;p2"/>
            <p:cNvPicPr preferRelativeResize="0"/>
            <p:nvPr/>
          </p:nvPicPr>
          <p:blipFill rotWithShape="1">
            <a:blip r:embed="rId4">
              <a:alphaModFix/>
            </a:blip>
            <a:srcRect/>
            <a:stretch/>
          </p:blipFill>
          <p:spPr>
            <a:xfrm>
              <a:off x="0" y="6215062"/>
              <a:ext cx="2309812" cy="638174"/>
            </a:xfrm>
            <a:prstGeom prst="rect">
              <a:avLst/>
            </a:prstGeom>
            <a:noFill/>
            <a:ln>
              <a:noFill/>
            </a:ln>
          </p:spPr>
        </p:pic>
        <p:pic>
          <p:nvPicPr>
            <p:cNvPr id="61" name="Google Shape;61;p2"/>
            <p:cNvPicPr preferRelativeResize="0"/>
            <p:nvPr/>
          </p:nvPicPr>
          <p:blipFill rotWithShape="1">
            <a:blip r:embed="rId5">
              <a:alphaModFix/>
            </a:blip>
            <a:srcRect/>
            <a:stretch/>
          </p:blipFill>
          <p:spPr>
            <a:xfrm>
              <a:off x="378840" y="6211823"/>
              <a:ext cx="2308097" cy="425410"/>
            </a:xfrm>
            <a:prstGeom prst="rect">
              <a:avLst/>
            </a:prstGeom>
            <a:noFill/>
            <a:ln>
              <a:noFill/>
            </a:ln>
          </p:spPr>
        </p:pic>
      </p:grpSp>
      <p:sp>
        <p:nvSpPr>
          <p:cNvPr id="62" name="Google Shape;62;p2"/>
          <p:cNvSpPr txBox="1"/>
          <p:nvPr/>
        </p:nvSpPr>
        <p:spPr>
          <a:xfrm>
            <a:off x="1532888" y="2072036"/>
            <a:ext cx="9111343" cy="2713928"/>
          </a:xfrm>
          <a:prstGeom prst="rect">
            <a:avLst/>
          </a:prstGeom>
          <a:noFill/>
          <a:ln>
            <a:noFill/>
          </a:ln>
        </p:spPr>
        <p:txBody>
          <a:bodyPr spcFirstLastPara="1" wrap="square" lIns="0" tIns="67925" rIns="0" bIns="0" anchor="t" anchorCtr="0">
            <a:spAutoFit/>
          </a:bodyPr>
          <a:lstStyle/>
          <a:p>
            <a:pPr marL="12700" marR="318135" lvl="0" indent="0" algn="l" rtl="0">
              <a:lnSpc>
                <a:spcPct val="108124"/>
              </a:lnSpc>
              <a:spcBef>
                <a:spcPts val="0"/>
              </a:spcBef>
              <a:spcAft>
                <a:spcPts val="0"/>
              </a:spcAft>
              <a:buNone/>
            </a:pPr>
            <a:r>
              <a:rPr lang="en-US" sz="3200" dirty="0">
                <a:solidFill>
                  <a:srgbClr val="FFFFFF"/>
                </a:solidFill>
                <a:latin typeface="Franklin Gothic Book" panose="020B0503020102020204" pitchFamily="34" charset="0"/>
                <a:ea typeface="Libre Franklin"/>
                <a:cs typeface="Libre Franklin"/>
                <a:sym typeface="Libre Franklin"/>
              </a:rPr>
              <a:t>Together with residents and partners, LISC forges resilient and inclusive communities</a:t>
            </a:r>
            <a:endParaRPr sz="3200" dirty="0">
              <a:latin typeface="Franklin Gothic Book" panose="020B0503020102020204" pitchFamily="34" charset="0"/>
              <a:ea typeface="Libre Franklin"/>
              <a:cs typeface="Libre Franklin"/>
              <a:sym typeface="Libre Franklin"/>
            </a:endParaRPr>
          </a:p>
          <a:p>
            <a:pPr marL="12700" lvl="0" indent="0" algn="l" rtl="0">
              <a:lnSpc>
                <a:spcPct val="100312"/>
              </a:lnSpc>
              <a:spcBef>
                <a:spcPts val="0"/>
              </a:spcBef>
              <a:spcAft>
                <a:spcPts val="0"/>
              </a:spcAft>
              <a:buNone/>
            </a:pPr>
            <a:r>
              <a:rPr lang="en-US" sz="3200" dirty="0">
                <a:solidFill>
                  <a:srgbClr val="FFFFFF"/>
                </a:solidFill>
                <a:latin typeface="Franklin Gothic Book" panose="020B0503020102020204" pitchFamily="34" charset="0"/>
                <a:ea typeface="Libre Franklin"/>
                <a:cs typeface="Libre Franklin"/>
                <a:sym typeface="Libre Franklin"/>
              </a:rPr>
              <a:t>of opportunity across America—</a:t>
            </a:r>
            <a:endParaRPr sz="3200" dirty="0">
              <a:latin typeface="Franklin Gothic Book" panose="020B0503020102020204" pitchFamily="34" charset="0"/>
              <a:ea typeface="Libre Franklin"/>
              <a:cs typeface="Libre Franklin"/>
              <a:sym typeface="Libre Franklin"/>
            </a:endParaRPr>
          </a:p>
          <a:p>
            <a:pPr marL="12700" marR="71755" lvl="0" indent="0" algn="l" rtl="0">
              <a:lnSpc>
                <a:spcPct val="108124"/>
              </a:lnSpc>
              <a:spcBef>
                <a:spcPts val="240"/>
              </a:spcBef>
              <a:spcAft>
                <a:spcPts val="0"/>
              </a:spcAft>
              <a:buNone/>
            </a:pPr>
            <a:r>
              <a:rPr lang="en-US" sz="3200" dirty="0">
                <a:solidFill>
                  <a:srgbClr val="FFFFFF"/>
                </a:solidFill>
                <a:latin typeface="Franklin Gothic Book" panose="020B0503020102020204" pitchFamily="34" charset="0"/>
                <a:ea typeface="Libre Franklin"/>
                <a:cs typeface="Libre Franklin"/>
                <a:sym typeface="Libre Franklin"/>
              </a:rPr>
              <a:t>great places to live, work, visit, do business and raise families.</a:t>
            </a:r>
            <a:endParaRPr sz="3200" dirty="0">
              <a:latin typeface="Franklin Gothic Book" panose="020B0503020102020204" pitchFamily="34" charset="0"/>
              <a:ea typeface="Libre Franklin"/>
              <a:cs typeface="Libre Franklin"/>
              <a:sym typeface="Libre Franklin"/>
            </a:endParaRPr>
          </a:p>
        </p:txBody>
      </p:sp>
      <p:sp>
        <p:nvSpPr>
          <p:cNvPr id="63" name="Google Shape;63;p2"/>
          <p:cNvSpPr txBox="1">
            <a:spLocks noGrp="1"/>
          </p:cNvSpPr>
          <p:nvPr>
            <p:ph type="title"/>
          </p:nvPr>
        </p:nvSpPr>
        <p:spPr>
          <a:xfrm>
            <a:off x="459740" y="578486"/>
            <a:ext cx="9286240" cy="51371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solidFill>
                  <a:srgbClr val="FFFFFF"/>
                </a:solidFill>
                <a:latin typeface="Franklin Gothic Book" panose="020B0503020102020204" pitchFamily="34" charset="0"/>
                <a:ea typeface="Libre Franklin"/>
                <a:cs typeface="Libre Franklin"/>
                <a:sym typeface="Libre Franklin"/>
              </a:rPr>
              <a:t>Who is LISC?</a:t>
            </a:r>
            <a:endParaRPr dirty="0">
              <a:latin typeface="Franklin Gothic Book" panose="020B0503020102020204" pitchFamily="34" charset="0"/>
            </a:endParaRPr>
          </a:p>
        </p:txBody>
      </p:sp>
      <p:pic>
        <p:nvPicPr>
          <p:cNvPr id="3" name="Picture 2" descr="A black background with white text&#10;&#10;AI-generated content may be incorrect.">
            <a:extLst>
              <a:ext uri="{FF2B5EF4-FFF2-40B4-BE49-F238E27FC236}">
                <a16:creationId xmlns:a16="http://schemas.microsoft.com/office/drawing/2014/main" id="{02A2C3A6-5BCF-30DD-F007-5DE4DC81D344}"/>
              </a:ext>
            </a:extLst>
          </p:cNvPr>
          <p:cNvPicPr>
            <a:picLocks noChangeAspect="1"/>
          </p:cNvPicPr>
          <p:nvPr/>
        </p:nvPicPr>
        <p:blipFill>
          <a:blip r:embed="rId6"/>
          <a:stretch>
            <a:fillRect/>
          </a:stretch>
        </p:blipFill>
        <p:spPr>
          <a:xfrm>
            <a:off x="9467850" y="6112002"/>
            <a:ext cx="2362200" cy="5680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BB45-58E0-404E-8166-022314D248E2}"/>
              </a:ext>
            </a:extLst>
          </p:cNvPr>
          <p:cNvSpPr>
            <a:spLocks noGrp="1"/>
          </p:cNvSpPr>
          <p:nvPr>
            <p:ph type="title"/>
          </p:nvPr>
        </p:nvSpPr>
        <p:spPr>
          <a:xfrm>
            <a:off x="838200" y="271939"/>
            <a:ext cx="10914088" cy="568195"/>
          </a:xfrm>
        </p:spPr>
        <p:txBody>
          <a:bodyPr/>
          <a:lstStyle/>
          <a:p>
            <a:r>
              <a:rPr lang="en-US" dirty="0"/>
              <a:t>Women’s Business Development Council Supports</a:t>
            </a:r>
          </a:p>
        </p:txBody>
      </p:sp>
      <p:sp>
        <p:nvSpPr>
          <p:cNvPr id="3" name="Content Placeholder 2">
            <a:extLst>
              <a:ext uri="{FF2B5EF4-FFF2-40B4-BE49-F238E27FC236}">
                <a16:creationId xmlns:a16="http://schemas.microsoft.com/office/drawing/2014/main" id="{9071C536-56CA-CD44-A7A4-1F973873565D}"/>
              </a:ext>
            </a:extLst>
          </p:cNvPr>
          <p:cNvSpPr>
            <a:spLocks noGrp="1"/>
          </p:cNvSpPr>
          <p:nvPr>
            <p:ph idx="1"/>
          </p:nvPr>
        </p:nvSpPr>
        <p:spPr>
          <a:xfrm>
            <a:off x="707093" y="1036782"/>
            <a:ext cx="11045195" cy="4867300"/>
          </a:xfrm>
        </p:spPr>
        <p:txBody>
          <a:bodyPr>
            <a:normAutofit fontScale="55000" lnSpcReduction="20000"/>
          </a:bodyPr>
          <a:lstStyle/>
          <a:p>
            <a:pPr>
              <a:lnSpc>
                <a:spcPct val="120000"/>
              </a:lnSpc>
              <a:spcBef>
                <a:spcPts val="0"/>
              </a:spcBef>
              <a:spcAft>
                <a:spcPts val="800"/>
              </a:spcAft>
              <a:buFont typeface="Wingdings" panose="05000000000000000000" pitchFamily="2" charset="2"/>
              <a:buChar char="§"/>
            </a:pPr>
            <a:r>
              <a:rPr lang="en-US" sz="4267" b="1" dirty="0">
                <a:solidFill>
                  <a:schemeClr val="accent1"/>
                </a:solidFill>
              </a:rPr>
              <a:t>No-cost, individualized bilingual assistance to support you through the LISC grant process</a:t>
            </a:r>
            <a:r>
              <a:rPr lang="en-US" sz="4267" dirty="0">
                <a:solidFill>
                  <a:schemeClr val="accent1"/>
                </a:solidFill>
              </a:rPr>
              <a:t>,</a:t>
            </a:r>
            <a:r>
              <a:rPr lang="en-US" sz="4267" b="1" dirty="0">
                <a:solidFill>
                  <a:schemeClr val="accent1"/>
                </a:solidFill>
              </a:rPr>
              <a:t> </a:t>
            </a:r>
            <a:r>
              <a:rPr lang="en-US" sz="4267" dirty="0">
                <a:solidFill>
                  <a:schemeClr val="accent1"/>
                </a:solidFill>
              </a:rPr>
              <a:t>from pre-application through post-award</a:t>
            </a:r>
          </a:p>
          <a:p>
            <a:pPr lvl="1">
              <a:lnSpc>
                <a:spcPct val="120000"/>
              </a:lnSpc>
              <a:spcBef>
                <a:spcPts val="0"/>
              </a:spcBef>
              <a:buClr>
                <a:schemeClr val="accent2"/>
              </a:buClr>
              <a:buFont typeface="Wingdings" panose="05000000000000000000" pitchFamily="2" charset="2"/>
              <a:buChar char="§"/>
            </a:pPr>
            <a:r>
              <a:rPr lang="en-US" sz="3600" dirty="0">
                <a:latin typeface="Montserrat Medium" panose="00000600000000000000" pitchFamily="2" charset="0"/>
                <a:ea typeface="Calibri" panose="020F0502020204030204" pitchFamily="34" charset="0"/>
                <a:cs typeface="Times New Roman" panose="02020603050405020304" pitchFamily="18" charset="0"/>
              </a:rPr>
              <a:t>Refining your project plan</a:t>
            </a:r>
          </a:p>
          <a:p>
            <a:pPr lvl="1">
              <a:lnSpc>
                <a:spcPct val="120000"/>
              </a:lnSpc>
              <a:buClr>
                <a:schemeClr val="accent2"/>
              </a:buClr>
              <a:buFont typeface="Wingdings" panose="05000000000000000000" pitchFamily="2" charset="2"/>
              <a:buChar char="§"/>
            </a:pPr>
            <a:r>
              <a:rPr lang="en-US" sz="3600" dirty="0">
                <a:latin typeface="Montserrat Medium" panose="00000600000000000000" pitchFamily="2" charset="0"/>
                <a:ea typeface="Calibri" panose="020F0502020204030204" pitchFamily="34" charset="0"/>
                <a:cs typeface="Times New Roman" panose="02020603050405020304" pitchFamily="18" charset="0"/>
              </a:rPr>
              <a:t>Building your marketing plan</a:t>
            </a:r>
          </a:p>
          <a:p>
            <a:pPr lvl="1">
              <a:lnSpc>
                <a:spcPct val="120000"/>
              </a:lnSpc>
              <a:spcAft>
                <a:spcPts val="1600"/>
              </a:spcAft>
              <a:buClr>
                <a:schemeClr val="accent2"/>
              </a:buClr>
              <a:buFont typeface="Wingdings" panose="05000000000000000000" pitchFamily="2" charset="2"/>
              <a:buChar char="§"/>
            </a:pPr>
            <a:r>
              <a:rPr lang="en-US" sz="3600" dirty="0">
                <a:latin typeface="Montserrat Medium" panose="00000600000000000000" pitchFamily="2" charset="0"/>
                <a:ea typeface="Calibri" panose="020F0502020204030204" pitchFamily="34" charset="0"/>
                <a:cs typeface="Times New Roman" panose="02020603050405020304" pitchFamily="18" charset="0"/>
              </a:rPr>
              <a:t>Reviewing your budget &amp; projections</a:t>
            </a:r>
          </a:p>
          <a:p>
            <a:pPr>
              <a:lnSpc>
                <a:spcPct val="120000"/>
              </a:lnSpc>
              <a:buClr>
                <a:schemeClr val="accent1"/>
              </a:buClr>
              <a:buFont typeface="Wingdings" panose="05000000000000000000" pitchFamily="2" charset="2"/>
              <a:buChar char="§"/>
            </a:pPr>
            <a:r>
              <a:rPr lang="en-US" sz="4267" b="1" dirty="0">
                <a:solidFill>
                  <a:schemeClr val="accent1"/>
                </a:solidFill>
              </a:rPr>
              <a:t>Not yet ready to expand your slots just yet? </a:t>
            </a:r>
            <a:r>
              <a:rPr lang="en-US" sz="4267" dirty="0"/>
              <a:t>We have supports to help you plan your project to be ready for the next opportunity, from 1:1 advising to classes.</a:t>
            </a:r>
          </a:p>
          <a:p>
            <a:pPr marL="0" indent="0">
              <a:lnSpc>
                <a:spcPct val="120000"/>
              </a:lnSpc>
              <a:spcBef>
                <a:spcPts val="0"/>
              </a:spcBef>
              <a:buNone/>
            </a:pPr>
            <a:endParaRPr lang="en-US" sz="4267" dirty="0">
              <a:latin typeface="Montserrat Medium" panose="00000600000000000000" pitchFamily="2" charset="0"/>
            </a:endParaRPr>
          </a:p>
          <a:p>
            <a:pPr marL="0" indent="0" algn="ctr">
              <a:lnSpc>
                <a:spcPct val="120000"/>
              </a:lnSpc>
              <a:spcBef>
                <a:spcPts val="0"/>
              </a:spcBef>
              <a:buNone/>
            </a:pPr>
            <a:r>
              <a:rPr lang="en-US" sz="3333" i="1" dirty="0">
                <a:solidFill>
                  <a:schemeClr val="accent1"/>
                </a:solidFill>
                <a:latin typeface="Montserrat Medium" panose="00000600000000000000" pitchFamily="2" charset="0"/>
              </a:rPr>
              <a:t>WBDC has provided guidance to over </a:t>
            </a:r>
            <a:r>
              <a:rPr lang="en-US" sz="3333" b="1" i="1" dirty="0">
                <a:solidFill>
                  <a:schemeClr val="accent1"/>
                </a:solidFill>
                <a:latin typeface="Montserrat Medium" panose="00000600000000000000" pitchFamily="2" charset="0"/>
              </a:rPr>
              <a:t>1,500 centers &amp; homes </a:t>
            </a:r>
            <a:r>
              <a:rPr lang="en-US" sz="3333" i="1" dirty="0">
                <a:solidFill>
                  <a:schemeClr val="accent1"/>
                </a:solidFill>
                <a:latin typeface="Montserrat Medium" panose="00000600000000000000" pitchFamily="2" charset="0"/>
              </a:rPr>
              <a:t>across CT, helping them </a:t>
            </a:r>
            <a:r>
              <a:rPr lang="en-US" sz="3333" b="1" i="1" dirty="0">
                <a:solidFill>
                  <a:schemeClr val="accent1"/>
                </a:solidFill>
                <a:latin typeface="Montserrat Medium" panose="00000600000000000000" pitchFamily="2" charset="0"/>
              </a:rPr>
              <a:t>strengthen their business </a:t>
            </a:r>
            <a:r>
              <a:rPr lang="en-US" sz="3333" i="1" dirty="0">
                <a:solidFill>
                  <a:schemeClr val="accent1"/>
                </a:solidFill>
                <a:latin typeface="Montserrat Medium" panose="00000600000000000000" pitchFamily="2" charset="0"/>
              </a:rPr>
              <a:t>and access over </a:t>
            </a:r>
            <a:r>
              <a:rPr lang="en-US" sz="3333" b="1" i="1" dirty="0">
                <a:solidFill>
                  <a:schemeClr val="accent1"/>
                </a:solidFill>
                <a:latin typeface="Montserrat Medium" panose="00000600000000000000" pitchFamily="2" charset="0"/>
              </a:rPr>
              <a:t>$29 million </a:t>
            </a:r>
            <a:r>
              <a:rPr lang="en-US" sz="3333" i="1" dirty="0">
                <a:solidFill>
                  <a:schemeClr val="accent1"/>
                </a:solidFill>
                <a:latin typeface="Montserrat Medium" panose="00000600000000000000" pitchFamily="2" charset="0"/>
              </a:rPr>
              <a:t>in grants and loans.</a:t>
            </a:r>
            <a:endParaRPr lang="en-US" sz="3333" i="1" dirty="0">
              <a:solidFill>
                <a:schemeClr val="accent1"/>
              </a:solidFill>
              <a:latin typeface="Montserrat Medium" panose="00000600000000000000"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AF600A3-18A5-0EF9-4189-7948AD6CD6DC}"/>
              </a:ext>
            </a:extLst>
          </p:cNvPr>
          <p:cNvSpPr txBox="1"/>
          <p:nvPr/>
        </p:nvSpPr>
        <p:spPr>
          <a:xfrm>
            <a:off x="265841" y="5985997"/>
            <a:ext cx="6545180" cy="666977"/>
          </a:xfrm>
          <a:prstGeom prst="rect">
            <a:avLst/>
          </a:prstGeom>
          <a:solidFill>
            <a:schemeClr val="accent2">
              <a:lumMod val="20000"/>
              <a:lumOff val="80000"/>
            </a:schemeClr>
          </a:solidFill>
        </p:spPr>
        <p:txBody>
          <a:bodyPr wrap="square" rtlCol="0">
            <a:spAutoFit/>
          </a:bodyPr>
          <a:lstStyle/>
          <a:p>
            <a:pPr defTabSz="609585">
              <a:buClrTx/>
            </a:pPr>
            <a:r>
              <a:rPr lang="en-US" sz="1867" b="1" kern="1200" dirty="0">
                <a:solidFill>
                  <a:srgbClr val="363735"/>
                </a:solidFill>
                <a:latin typeface="Montserrat Medium"/>
                <a:ea typeface="+mn-ea"/>
                <a:cs typeface="+mn-cs"/>
              </a:rPr>
              <a:t>To get started, contact WBDC at:</a:t>
            </a:r>
          </a:p>
          <a:p>
            <a:pPr defTabSz="609585">
              <a:buClrTx/>
            </a:pPr>
            <a:r>
              <a:rPr lang="en-US" sz="1867" kern="1200" dirty="0">
                <a:solidFill>
                  <a:srgbClr val="363735"/>
                </a:solidFill>
                <a:latin typeface="Montserrat Medium"/>
                <a:ea typeface="+mn-ea"/>
                <a:cs typeface="+mn-cs"/>
                <a:hlinkClick r:id="rId3">
                  <a:extLst>
                    <a:ext uri="{A12FA001-AC4F-418D-AE19-62706E023703}">
                      <ahyp:hlinkClr xmlns:ahyp="http://schemas.microsoft.com/office/drawing/2018/hyperlinkcolor" val="tx"/>
                    </a:ext>
                  </a:extLst>
                </a:hlinkClick>
              </a:rPr>
              <a:t>childcarebusiness@ctwbdc.org</a:t>
            </a:r>
            <a:r>
              <a:rPr lang="en-US" sz="1867" kern="1200" dirty="0">
                <a:solidFill>
                  <a:srgbClr val="363735"/>
                </a:solidFill>
                <a:latin typeface="Montserrat Medium"/>
                <a:ea typeface="+mn-ea"/>
                <a:cs typeface="+mn-cs"/>
              </a:rPr>
              <a:t> or 203.353.1750 x166</a:t>
            </a:r>
          </a:p>
        </p:txBody>
      </p:sp>
      <p:sp>
        <p:nvSpPr>
          <p:cNvPr id="5" name="Content Placeholder 2">
            <a:extLst>
              <a:ext uri="{FF2B5EF4-FFF2-40B4-BE49-F238E27FC236}">
                <a16:creationId xmlns:a16="http://schemas.microsoft.com/office/drawing/2014/main" id="{83A3050D-0B82-6CD5-25CE-AC62FF04126B}"/>
              </a:ext>
            </a:extLst>
          </p:cNvPr>
          <p:cNvSpPr txBox="1">
            <a:spLocks/>
          </p:cNvSpPr>
          <p:nvPr/>
        </p:nvSpPr>
        <p:spPr>
          <a:xfrm>
            <a:off x="5839326" y="1741714"/>
            <a:ext cx="5518484" cy="1063364"/>
          </a:xfrm>
          <a:prstGeom prst="rect">
            <a:avLst/>
          </a:prstGeom>
        </p:spPr>
        <p:txBody>
          <a:bodyPr vert="horz" lIns="121920" tIns="60960" rIns="121920" bIns="60960" rtlCol="0">
            <a:normAutofit/>
          </a:bodyPr>
          <a:lstStyle>
            <a:lvl1pPr marL="233363" indent="-233363" algn="l" defTabSz="685800" rtl="0" eaLnBrk="1" latinLnBrk="0" hangingPunct="1">
              <a:lnSpc>
                <a:spcPct val="90000"/>
              </a:lnSpc>
              <a:spcBef>
                <a:spcPts val="750"/>
              </a:spcBef>
              <a:buClr>
                <a:schemeClr val="accent1"/>
              </a:buClr>
              <a:buSzPct val="70000"/>
              <a:buFont typeface=".Lucida Grande UI Regular"/>
              <a:buChar char="►"/>
              <a:tabLst/>
              <a:defRPr sz="1800" b="0" i="0" kern="1200">
                <a:solidFill>
                  <a:schemeClr val="tx1"/>
                </a:solidFill>
                <a:latin typeface="+mn-lt"/>
                <a:ea typeface="+mn-ea"/>
                <a:cs typeface="+mn-cs"/>
              </a:defRPr>
            </a:lvl1pPr>
            <a:lvl2pPr marL="574675" indent="-231775" algn="l" defTabSz="685800" rtl="0" eaLnBrk="1" latinLnBrk="0" hangingPunct="1">
              <a:lnSpc>
                <a:spcPct val="90000"/>
              </a:lnSpc>
              <a:spcBef>
                <a:spcPts val="375"/>
              </a:spcBef>
              <a:buClr>
                <a:schemeClr val="accent1"/>
              </a:buClr>
              <a:buSzPct val="70000"/>
              <a:buFont typeface=".Lucida Grande UI Regular"/>
              <a:buChar char="►"/>
              <a:tabLst/>
              <a:defRPr sz="1800" b="0" i="0" kern="1200">
                <a:solidFill>
                  <a:schemeClr val="tx1"/>
                </a:solidFill>
                <a:latin typeface="+mn-lt"/>
                <a:ea typeface="+mn-ea"/>
                <a:cs typeface="+mn-cs"/>
              </a:defRPr>
            </a:lvl2pPr>
            <a:lvl3pPr marL="915988" indent="-230188" algn="l" defTabSz="685800" rtl="0" eaLnBrk="1" latinLnBrk="0" hangingPunct="1">
              <a:lnSpc>
                <a:spcPct val="90000"/>
              </a:lnSpc>
              <a:spcBef>
                <a:spcPts val="375"/>
              </a:spcBef>
              <a:buClr>
                <a:schemeClr val="accent1"/>
              </a:buClr>
              <a:buSzPct val="70000"/>
              <a:buFont typeface=".Lucida Grande UI Regular"/>
              <a:buChar char="►"/>
              <a:tabLst/>
              <a:defRPr sz="1800" b="0" i="0" kern="1200">
                <a:solidFill>
                  <a:schemeClr val="tx1"/>
                </a:solidFill>
                <a:latin typeface="+mn-lt"/>
                <a:ea typeface="+mn-ea"/>
                <a:cs typeface="+mn-cs"/>
              </a:defRPr>
            </a:lvl3pPr>
            <a:lvl4pPr marL="1257300" indent="-228600" algn="l" defTabSz="685800" rtl="0" eaLnBrk="1" latinLnBrk="0" hangingPunct="1">
              <a:lnSpc>
                <a:spcPct val="90000"/>
              </a:lnSpc>
              <a:spcBef>
                <a:spcPts val="375"/>
              </a:spcBef>
              <a:buClr>
                <a:schemeClr val="accent1"/>
              </a:buClr>
              <a:buSzPct val="70000"/>
              <a:buFont typeface=".Lucida Grande UI Regular"/>
              <a:buChar char="►"/>
              <a:tabLst/>
              <a:defRPr sz="1800" b="0" i="0" kern="1200">
                <a:solidFill>
                  <a:schemeClr val="tx1"/>
                </a:solidFill>
                <a:latin typeface="+mn-lt"/>
                <a:ea typeface="+mn-ea"/>
                <a:cs typeface="+mn-cs"/>
              </a:defRPr>
            </a:lvl4pPr>
            <a:lvl5pPr marL="1603375" indent="-231775" algn="l" defTabSz="685800" rtl="0" eaLnBrk="1" latinLnBrk="0" hangingPunct="1">
              <a:lnSpc>
                <a:spcPct val="90000"/>
              </a:lnSpc>
              <a:spcBef>
                <a:spcPts val="375"/>
              </a:spcBef>
              <a:buClr>
                <a:schemeClr val="accent1"/>
              </a:buClr>
              <a:buSzPct val="70000"/>
              <a:buFont typeface=".Lucida Grande UI Regular"/>
              <a:buChar char="►"/>
              <a:tabLst/>
              <a:defRPr sz="18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66214" lvl="1" indent="-309026" defTabSz="914377">
              <a:lnSpc>
                <a:spcPct val="120000"/>
              </a:lnSpc>
              <a:spcBef>
                <a:spcPts val="0"/>
              </a:spcBef>
              <a:buClr>
                <a:srgbClr val="FFC42F"/>
              </a:buClr>
              <a:buFont typeface="Wingdings" panose="05000000000000000000" pitchFamily="2" charset="2"/>
              <a:buChar char="§"/>
            </a:pPr>
            <a:r>
              <a:rPr lang="en-US" sz="1733" dirty="0">
                <a:solidFill>
                  <a:srgbClr val="363735"/>
                </a:solidFill>
                <a:latin typeface="Montserrat Medium" panose="00000600000000000000" pitchFamily="2" charset="0"/>
                <a:ea typeface="Calibri" panose="020F0502020204030204" pitchFamily="34" charset="0"/>
                <a:cs typeface="Times New Roman" panose="02020603050405020304" pitchFamily="18" charset="0"/>
              </a:rPr>
              <a:t>Refining your application responses</a:t>
            </a:r>
          </a:p>
          <a:p>
            <a:pPr marL="766214" lvl="1" indent="-309026" defTabSz="914377">
              <a:lnSpc>
                <a:spcPct val="120000"/>
              </a:lnSpc>
              <a:spcBef>
                <a:spcPts val="0"/>
              </a:spcBef>
              <a:buClr>
                <a:srgbClr val="FFC42F"/>
              </a:buClr>
              <a:buFont typeface="Wingdings" panose="05000000000000000000" pitchFamily="2" charset="2"/>
              <a:buChar char="§"/>
            </a:pPr>
            <a:r>
              <a:rPr lang="en-US" sz="1733" dirty="0">
                <a:solidFill>
                  <a:srgbClr val="363735"/>
                </a:solidFill>
                <a:latin typeface="Montserrat Medium" panose="00000600000000000000" pitchFamily="2" charset="0"/>
                <a:ea typeface="Calibri" panose="020F0502020204030204" pitchFamily="34" charset="0"/>
                <a:cs typeface="Times New Roman" panose="02020603050405020304" pitchFamily="18" charset="0"/>
              </a:rPr>
              <a:t>Accessing supplemental loans</a:t>
            </a:r>
          </a:p>
          <a:p>
            <a:pPr marL="766214" lvl="1" indent="-309026" defTabSz="914377">
              <a:lnSpc>
                <a:spcPct val="120000"/>
              </a:lnSpc>
              <a:spcBef>
                <a:spcPts val="0"/>
              </a:spcBef>
              <a:buClr>
                <a:srgbClr val="FFC42F"/>
              </a:buClr>
              <a:buFont typeface="Wingdings" panose="05000000000000000000" pitchFamily="2" charset="2"/>
              <a:buChar char="§"/>
            </a:pPr>
            <a:r>
              <a:rPr lang="en-US" sz="1733" dirty="0">
                <a:solidFill>
                  <a:srgbClr val="363735"/>
                </a:solidFill>
                <a:latin typeface="Montserrat Medium" panose="00000600000000000000" pitchFamily="2" charset="0"/>
                <a:ea typeface="Calibri" panose="020F0502020204030204" pitchFamily="34" charset="0"/>
                <a:cs typeface="Times New Roman" panose="02020603050405020304" pitchFamily="18" charset="0"/>
              </a:rPr>
              <a:t>Navigating grant compliance</a:t>
            </a:r>
          </a:p>
        </p:txBody>
      </p:sp>
    </p:spTree>
    <p:extLst>
      <p:ext uri="{BB962C8B-B14F-4D97-AF65-F5344CB8AC3E}">
        <p14:creationId xmlns:p14="http://schemas.microsoft.com/office/powerpoint/2010/main" val="188832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p:nvPr/>
        </p:nvSpPr>
        <p:spPr>
          <a:xfrm>
            <a:off x="458490" y="1968285"/>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9" name="Google Shape;69;p3"/>
          <p:cNvSpPr txBox="1">
            <a:spLocks noGrp="1"/>
          </p:cNvSpPr>
          <p:nvPr>
            <p:ph type="title"/>
          </p:nvPr>
        </p:nvSpPr>
        <p:spPr>
          <a:xfrm>
            <a:off x="459740" y="578486"/>
            <a:ext cx="1705610" cy="1121451"/>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3600" dirty="0">
                <a:latin typeface="Franklin Gothic Medium" panose="020B0603020102020204" pitchFamily="34" charset="0"/>
              </a:rPr>
              <a:t>Our Team</a:t>
            </a:r>
            <a:endParaRPr sz="3600" dirty="0">
              <a:latin typeface="Franklin Gothic Medium" panose="020B0603020102020204" pitchFamily="34" charset="0"/>
            </a:endParaRPr>
          </a:p>
        </p:txBody>
      </p:sp>
      <p:sp>
        <p:nvSpPr>
          <p:cNvPr id="70" name="Google Shape;70;p3"/>
          <p:cNvSpPr txBox="1"/>
          <p:nvPr/>
        </p:nvSpPr>
        <p:spPr>
          <a:xfrm>
            <a:off x="396418" y="2123409"/>
            <a:ext cx="4662170" cy="3832459"/>
          </a:xfrm>
          <a:prstGeom prst="rect">
            <a:avLst/>
          </a:prstGeom>
          <a:noFill/>
          <a:ln>
            <a:noFill/>
          </a:ln>
        </p:spPr>
        <p:txBody>
          <a:bodyPr spcFirstLastPara="1" wrap="square" lIns="0" tIns="47625" rIns="0" bIns="0" anchor="t" anchorCtr="0">
            <a:spAutoFit/>
          </a:bodyPr>
          <a:lstStyle/>
          <a:p>
            <a:pPr marL="12700" marR="222884" lvl="0" indent="0" algn="l" rtl="0">
              <a:lnSpc>
                <a:spcPct val="108000"/>
              </a:lnSpc>
              <a:spcBef>
                <a:spcPts val="0"/>
              </a:spcBef>
              <a:spcAft>
                <a:spcPts val="0"/>
              </a:spcAft>
              <a:buNone/>
            </a:pPr>
            <a:r>
              <a:rPr lang="en-US" sz="2200" dirty="0">
                <a:solidFill>
                  <a:srgbClr val="011223"/>
                </a:solidFill>
                <a:latin typeface="Franklin Gothic Medium" panose="020B0603020102020204" pitchFamily="34" charset="0"/>
                <a:ea typeface="Libre Franklin Medium"/>
                <a:cs typeface="Libre Franklin Medium"/>
                <a:sym typeface="Libre Franklin Medium"/>
              </a:rPr>
              <a:t>The LISC Connecticut Childcare Team is comprised of three main staff members.</a:t>
            </a:r>
            <a:endParaRPr sz="2200" dirty="0">
              <a:latin typeface="Franklin Gothic Medium" panose="020B0603020102020204" pitchFamily="34" charset="0"/>
              <a:ea typeface="Libre Franklin Medium"/>
              <a:cs typeface="Libre Franklin Medium"/>
              <a:sym typeface="Libre Franklin Medium"/>
            </a:endParaRPr>
          </a:p>
          <a:p>
            <a:pPr marL="12700" marR="5080" lvl="0" indent="0" algn="l" rtl="0">
              <a:lnSpc>
                <a:spcPct val="108000"/>
              </a:lnSpc>
              <a:spcBef>
                <a:spcPts val="994"/>
              </a:spcBef>
              <a:spcAft>
                <a:spcPts val="0"/>
              </a:spcAft>
              <a:buNone/>
            </a:pPr>
            <a:r>
              <a:rPr lang="en-US" sz="2200" dirty="0">
                <a:solidFill>
                  <a:srgbClr val="011223"/>
                </a:solidFill>
                <a:latin typeface="Franklin Gothic Medium" panose="020B0603020102020204" pitchFamily="34" charset="0"/>
                <a:ea typeface="Libre Franklin Medium"/>
                <a:cs typeface="Libre Franklin Medium"/>
                <a:sym typeface="Libre Franklin Medium"/>
              </a:rPr>
              <a:t>LISC Connecticut works in collaboration with our National LISC Team, Advisory Committee, and the Office of Early Childhood to ensure grants are written and managed in compliance with all state and federal regulations.</a:t>
            </a:r>
            <a:endParaRPr sz="2200" dirty="0">
              <a:latin typeface="Franklin Gothic Medium" panose="020B0603020102020204" pitchFamily="34" charset="0"/>
              <a:ea typeface="Libre Franklin Medium"/>
              <a:cs typeface="Libre Franklin Medium"/>
              <a:sym typeface="Libre Franklin Medium"/>
            </a:endParaRPr>
          </a:p>
        </p:txBody>
      </p:sp>
      <p:sp>
        <p:nvSpPr>
          <p:cNvPr id="71" name="Google Shape;71;p3"/>
          <p:cNvSpPr txBox="1"/>
          <p:nvPr/>
        </p:nvSpPr>
        <p:spPr>
          <a:xfrm>
            <a:off x="8064465" y="3640742"/>
            <a:ext cx="1616599" cy="504610"/>
          </a:xfrm>
          <a:prstGeom prst="rect">
            <a:avLst/>
          </a:prstGeom>
          <a:noFill/>
          <a:ln>
            <a:noFill/>
          </a:ln>
        </p:spPr>
        <p:txBody>
          <a:bodyPr spcFirstLastPara="1" wrap="square" lIns="0" tIns="12050" rIns="0" bIns="0" anchor="t" anchorCtr="0">
            <a:spAutoFit/>
          </a:bodyPr>
          <a:lstStyle>
            <a:defPPr marR="0" lvl="0" algn="l" rtl="0">
              <a:lnSpc>
                <a:spcPct val="100000"/>
              </a:lnSpc>
              <a:spcBef>
                <a:spcPts val="0"/>
              </a:spcBef>
              <a:spcAft>
                <a:spcPts val="0"/>
              </a:spcAft>
            </a:defPPr>
            <a:lvl1pPr marL="12700" indent="0">
              <a:buNone/>
              <a:defRPr sz="1800">
                <a:solidFill>
                  <a:srgbClr val="00A4DF"/>
                </a:solidFill>
                <a:latin typeface="Franklin Gothic Medium" panose="020B0603020102020204" pitchFamily="34" charset="0"/>
                <a:ea typeface="Libre Franklin Medium"/>
                <a:cs typeface="Libre Franklin Medium"/>
              </a:defRPr>
            </a:lvl1pPr>
          </a:lstStyle>
          <a:p>
            <a:r>
              <a:rPr lang="en-US" dirty="0">
                <a:sym typeface="Libre Franklin Medium"/>
              </a:rPr>
              <a:t>Maxiel Sanchez</a:t>
            </a:r>
            <a:endParaRPr dirty="0">
              <a:sym typeface="Libre Franklin Medium"/>
            </a:endParaRPr>
          </a:p>
          <a:p>
            <a:r>
              <a:rPr lang="en-US" sz="1400" dirty="0">
                <a:sym typeface="Libre Franklin Medium"/>
              </a:rPr>
              <a:t>Program Officer</a:t>
            </a:r>
            <a:endParaRPr sz="1400" dirty="0">
              <a:sym typeface="Libre Franklin Medium"/>
            </a:endParaRPr>
          </a:p>
        </p:txBody>
      </p:sp>
      <p:sp>
        <p:nvSpPr>
          <p:cNvPr id="72" name="Google Shape;72;p3"/>
          <p:cNvSpPr txBox="1"/>
          <p:nvPr/>
        </p:nvSpPr>
        <p:spPr>
          <a:xfrm>
            <a:off x="11847186" y="6585795"/>
            <a:ext cx="102870" cy="20827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200">
                <a:solidFill>
                  <a:srgbClr val="00A4DF"/>
                </a:solidFill>
                <a:latin typeface="Calibri"/>
                <a:ea typeface="Calibri"/>
                <a:cs typeface="Calibri"/>
                <a:sym typeface="Calibri"/>
              </a:rPr>
              <a:t>3</a:t>
            </a:r>
            <a:endParaRPr sz="1200">
              <a:latin typeface="Calibri"/>
              <a:ea typeface="Calibri"/>
              <a:cs typeface="Calibri"/>
              <a:sym typeface="Calibri"/>
            </a:endParaRPr>
          </a:p>
        </p:txBody>
      </p:sp>
      <p:pic>
        <p:nvPicPr>
          <p:cNvPr id="73" name="Google Shape;73;p3"/>
          <p:cNvPicPr preferRelativeResize="0"/>
          <p:nvPr/>
        </p:nvPicPr>
        <p:blipFill rotWithShape="1">
          <a:blip r:embed="rId3">
            <a:alphaModFix/>
          </a:blip>
          <a:srcRect/>
          <a:stretch/>
        </p:blipFill>
        <p:spPr>
          <a:xfrm>
            <a:off x="5694819" y="1564601"/>
            <a:ext cx="1803920" cy="1803920"/>
          </a:xfrm>
          <a:prstGeom prst="rect">
            <a:avLst/>
          </a:prstGeom>
          <a:noFill/>
          <a:ln>
            <a:noFill/>
          </a:ln>
        </p:spPr>
      </p:pic>
      <p:pic>
        <p:nvPicPr>
          <p:cNvPr id="74" name="Google Shape;74;p3"/>
          <p:cNvPicPr preferRelativeResize="0"/>
          <p:nvPr/>
        </p:nvPicPr>
        <p:blipFill rotWithShape="1">
          <a:blip r:embed="rId4">
            <a:alphaModFix/>
          </a:blip>
          <a:srcRect/>
          <a:stretch/>
        </p:blipFill>
        <p:spPr>
          <a:xfrm>
            <a:off x="10266819" y="1564601"/>
            <a:ext cx="1803920" cy="1803920"/>
          </a:xfrm>
          <a:prstGeom prst="rect">
            <a:avLst/>
          </a:prstGeom>
          <a:noFill/>
          <a:ln>
            <a:noFill/>
          </a:ln>
        </p:spPr>
      </p:pic>
      <p:pic>
        <p:nvPicPr>
          <p:cNvPr id="75" name="Google Shape;75;p3"/>
          <p:cNvPicPr preferRelativeResize="0"/>
          <p:nvPr/>
        </p:nvPicPr>
        <p:blipFill rotWithShape="1">
          <a:blip r:embed="rId5">
            <a:alphaModFix/>
          </a:blip>
          <a:srcRect/>
          <a:stretch/>
        </p:blipFill>
        <p:spPr>
          <a:xfrm>
            <a:off x="7980819" y="1564601"/>
            <a:ext cx="1803920" cy="1803920"/>
          </a:xfrm>
          <a:prstGeom prst="rect">
            <a:avLst/>
          </a:prstGeom>
          <a:noFill/>
          <a:ln>
            <a:noFill/>
          </a:ln>
        </p:spPr>
      </p:pic>
      <p:sp>
        <p:nvSpPr>
          <p:cNvPr id="76" name="Google Shape;76;p3"/>
          <p:cNvSpPr txBox="1"/>
          <p:nvPr/>
        </p:nvSpPr>
        <p:spPr>
          <a:xfrm>
            <a:off x="5711789" y="3640742"/>
            <a:ext cx="2016649" cy="620026"/>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800" dirty="0">
                <a:solidFill>
                  <a:srgbClr val="00A4DF"/>
                </a:solidFill>
                <a:latin typeface="Franklin Gothic Medium" panose="020B0603020102020204" pitchFamily="34" charset="0"/>
                <a:ea typeface="Libre Franklin Medium"/>
                <a:cs typeface="Libre Franklin Medium"/>
                <a:sym typeface="Libre Franklin Medium"/>
              </a:rPr>
              <a:t>Elizabeth Fraser</a:t>
            </a:r>
            <a:endParaRPr sz="1800" dirty="0">
              <a:latin typeface="Franklin Gothic Medium" panose="020B0603020102020204" pitchFamily="34" charset="0"/>
              <a:ea typeface="Libre Franklin Medium"/>
              <a:cs typeface="Libre Franklin Medium"/>
              <a:sym typeface="Libre Franklin Medium"/>
            </a:endParaRPr>
          </a:p>
          <a:p>
            <a:pPr marL="12700" lvl="0" indent="0" algn="l" rtl="0">
              <a:lnSpc>
                <a:spcPct val="100000"/>
              </a:lnSpc>
              <a:spcBef>
                <a:spcPts val="870"/>
              </a:spcBef>
              <a:spcAft>
                <a:spcPts val="0"/>
              </a:spcAft>
              <a:buNone/>
            </a:pPr>
            <a:r>
              <a:rPr lang="en-US" dirty="0">
                <a:solidFill>
                  <a:srgbClr val="00A4DF"/>
                </a:solidFill>
                <a:latin typeface="Franklin Gothic Medium" panose="020B0603020102020204" pitchFamily="34" charset="0"/>
                <a:ea typeface="Libre Franklin Medium"/>
                <a:cs typeface="Libre Franklin Medium"/>
                <a:sym typeface="Libre Franklin Medium"/>
              </a:rPr>
              <a:t>Program Officer</a:t>
            </a:r>
            <a:endParaRPr dirty="0">
              <a:latin typeface="Franklin Gothic Medium" panose="020B0603020102020204" pitchFamily="34" charset="0"/>
              <a:ea typeface="Libre Franklin Medium"/>
              <a:cs typeface="Libre Franklin Medium"/>
              <a:sym typeface="Libre Franklin Medium"/>
            </a:endParaRPr>
          </a:p>
        </p:txBody>
      </p:sp>
      <p:sp>
        <p:nvSpPr>
          <p:cNvPr id="77" name="Google Shape;77;p3"/>
          <p:cNvSpPr txBox="1"/>
          <p:nvPr/>
        </p:nvSpPr>
        <p:spPr>
          <a:xfrm>
            <a:off x="10340940" y="3650267"/>
            <a:ext cx="1706245" cy="56197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600" dirty="0">
                <a:solidFill>
                  <a:srgbClr val="00A4DF"/>
                </a:solidFill>
                <a:latin typeface="Franklin Gothic Medium" panose="020B0603020102020204" pitchFamily="34" charset="0"/>
                <a:ea typeface="Libre Franklin Medium"/>
                <a:cs typeface="Libre Franklin Medium"/>
                <a:sym typeface="Libre Franklin Medium"/>
              </a:rPr>
              <a:t>Kadeem Mckoy</a:t>
            </a:r>
            <a:endParaRPr sz="1600" dirty="0">
              <a:latin typeface="Franklin Gothic Medium" panose="020B0603020102020204" pitchFamily="34" charset="0"/>
              <a:ea typeface="Libre Franklin Medium"/>
              <a:cs typeface="Libre Franklin Medium"/>
              <a:sym typeface="Libre Franklin Medium"/>
            </a:endParaRPr>
          </a:p>
          <a:p>
            <a:pPr marL="12700" lvl="0" indent="0" algn="l" rtl="0">
              <a:lnSpc>
                <a:spcPct val="100000"/>
              </a:lnSpc>
              <a:spcBef>
                <a:spcPts val="870"/>
              </a:spcBef>
              <a:spcAft>
                <a:spcPts val="0"/>
              </a:spcAft>
              <a:buNone/>
            </a:pPr>
            <a:r>
              <a:rPr lang="en-US" sz="1200" dirty="0">
                <a:solidFill>
                  <a:srgbClr val="00A4DF"/>
                </a:solidFill>
                <a:latin typeface="Franklin Gothic Medium" panose="020B0603020102020204" pitchFamily="34" charset="0"/>
                <a:ea typeface="Libre Franklin Medium"/>
                <a:cs typeface="Libre Franklin Medium"/>
                <a:sym typeface="Libre Franklin Medium"/>
              </a:rPr>
              <a:t>Assistant Program Officer</a:t>
            </a:r>
            <a:endParaRPr sz="1200" dirty="0">
              <a:latin typeface="Franklin Gothic Medium" panose="020B0603020102020204" pitchFamily="34" charset="0"/>
              <a:ea typeface="Libre Franklin Medium"/>
              <a:cs typeface="Libre Franklin Medium"/>
              <a:sym typeface="Libre Franklin Medium"/>
            </a:endParaRPr>
          </a:p>
        </p:txBody>
      </p:sp>
      <p:grpSp>
        <p:nvGrpSpPr>
          <p:cNvPr id="78" name="Google Shape;78;p3"/>
          <p:cNvGrpSpPr/>
          <p:nvPr/>
        </p:nvGrpSpPr>
        <p:grpSpPr>
          <a:xfrm>
            <a:off x="122212" y="5955868"/>
            <a:ext cx="2605291" cy="752462"/>
            <a:chOff x="122212" y="5955868"/>
            <a:chExt cx="2605291" cy="752462"/>
          </a:xfrm>
        </p:grpSpPr>
        <p:pic>
          <p:nvPicPr>
            <p:cNvPr id="79" name="Google Shape;79;p3"/>
            <p:cNvPicPr preferRelativeResize="0"/>
            <p:nvPr/>
          </p:nvPicPr>
          <p:blipFill rotWithShape="1">
            <a:blip r:embed="rId6">
              <a:alphaModFix/>
            </a:blip>
            <a:srcRect/>
            <a:stretch/>
          </p:blipFill>
          <p:spPr>
            <a:xfrm>
              <a:off x="122212" y="5955868"/>
              <a:ext cx="2114551" cy="752462"/>
            </a:xfrm>
            <a:prstGeom prst="rect">
              <a:avLst/>
            </a:prstGeom>
            <a:noFill/>
            <a:ln>
              <a:noFill/>
            </a:ln>
          </p:spPr>
        </p:pic>
        <p:pic>
          <p:nvPicPr>
            <p:cNvPr id="80" name="Google Shape;80;p3"/>
            <p:cNvPicPr preferRelativeResize="0"/>
            <p:nvPr/>
          </p:nvPicPr>
          <p:blipFill rotWithShape="1">
            <a:blip r:embed="rId7">
              <a:alphaModFix/>
            </a:blip>
            <a:srcRect/>
            <a:stretch/>
          </p:blipFill>
          <p:spPr>
            <a:xfrm>
              <a:off x="327204" y="6337850"/>
              <a:ext cx="2400299" cy="352424"/>
            </a:xfrm>
            <a:prstGeom prst="rect">
              <a:avLst/>
            </a:prstGeom>
            <a:noFill/>
            <a:ln>
              <a:noFill/>
            </a:ln>
          </p:spPr>
        </p:pic>
      </p:grpSp>
      <p:pic>
        <p:nvPicPr>
          <p:cNvPr id="81" name="Google Shape;81;p3"/>
          <p:cNvPicPr preferRelativeResize="0"/>
          <p:nvPr/>
        </p:nvPicPr>
        <p:blipFill rotWithShape="1">
          <a:blip r:embed="rId8">
            <a:alphaModFix/>
          </a:blip>
          <a:srcRect b="31799"/>
          <a:stretch>
            <a:fillRect/>
          </a:stretch>
        </p:blipFill>
        <p:spPr>
          <a:xfrm>
            <a:off x="5460492" y="1395983"/>
            <a:ext cx="2267711" cy="2033017"/>
          </a:xfrm>
          <a:prstGeom prst="rect">
            <a:avLst/>
          </a:prstGeom>
          <a:noFill/>
          <a:ln>
            <a:noFill/>
          </a:ln>
        </p:spPr>
      </p:pic>
      <p:pic>
        <p:nvPicPr>
          <p:cNvPr id="2" name="Picture 1" descr="Blue text on a black background&#10;&#10;AI-generated content may be incorrect.">
            <a:extLst>
              <a:ext uri="{FF2B5EF4-FFF2-40B4-BE49-F238E27FC236}">
                <a16:creationId xmlns:a16="http://schemas.microsoft.com/office/drawing/2014/main" id="{9B7EFB9C-5D98-2AC4-E58E-34417CA0A21E}"/>
              </a:ext>
            </a:extLst>
          </p:cNvPr>
          <p:cNvPicPr>
            <a:picLocks noChangeAspect="1"/>
          </p:cNvPicPr>
          <p:nvPr/>
        </p:nvPicPr>
        <p:blipFill>
          <a:blip r:embed="rId9"/>
          <a:stretch>
            <a:fillRect/>
          </a:stretch>
        </p:blipFill>
        <p:spPr>
          <a:xfrm>
            <a:off x="9544050" y="6216777"/>
            <a:ext cx="2152650" cy="5871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grpSp>
        <p:nvGrpSpPr>
          <p:cNvPr id="86" name="Google Shape;86;p4"/>
          <p:cNvGrpSpPr/>
          <p:nvPr/>
        </p:nvGrpSpPr>
        <p:grpSpPr>
          <a:xfrm>
            <a:off x="0" y="914"/>
            <a:ext cx="12089917" cy="6857085"/>
            <a:chOff x="0" y="914"/>
            <a:chExt cx="12089917" cy="6857085"/>
          </a:xfrm>
        </p:grpSpPr>
        <p:sp>
          <p:nvSpPr>
            <p:cNvPr id="87" name="Google Shape;87;p4"/>
            <p:cNvSpPr/>
            <p:nvPr/>
          </p:nvSpPr>
          <p:spPr>
            <a:xfrm>
              <a:off x="130632" y="5890158"/>
              <a:ext cx="1176020" cy="867410"/>
            </a:xfrm>
            <a:custGeom>
              <a:avLst/>
              <a:gdLst/>
              <a:ahLst/>
              <a:cxnLst/>
              <a:rect l="l" t="t" r="r" b="b"/>
              <a:pathLst>
                <a:path w="1176020" h="867409" extrusionOk="0">
                  <a:moveTo>
                    <a:pt x="1175651" y="0"/>
                  </a:moveTo>
                  <a:lnTo>
                    <a:pt x="0" y="0"/>
                  </a:lnTo>
                  <a:lnTo>
                    <a:pt x="0" y="866901"/>
                  </a:lnTo>
                  <a:lnTo>
                    <a:pt x="1175651" y="866901"/>
                  </a:lnTo>
                  <a:lnTo>
                    <a:pt x="1175651"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88" name="Google Shape;88;p4"/>
            <p:cNvPicPr preferRelativeResize="0"/>
            <p:nvPr/>
          </p:nvPicPr>
          <p:blipFill rotWithShape="1">
            <a:blip r:embed="rId3">
              <a:alphaModFix/>
            </a:blip>
            <a:srcRect/>
            <a:stretch/>
          </p:blipFill>
          <p:spPr>
            <a:xfrm>
              <a:off x="0" y="914"/>
              <a:ext cx="12089917" cy="6857085"/>
            </a:xfrm>
            <a:prstGeom prst="rect">
              <a:avLst/>
            </a:prstGeom>
            <a:noFill/>
            <a:ln>
              <a:noFill/>
            </a:ln>
          </p:spPr>
        </p:pic>
      </p:grpSp>
      <p:sp>
        <p:nvSpPr>
          <p:cNvPr id="89" name="Google Shape;89;p4"/>
          <p:cNvSpPr txBox="1">
            <a:spLocks noGrp="1"/>
          </p:cNvSpPr>
          <p:nvPr>
            <p:ph type="title"/>
          </p:nvPr>
        </p:nvSpPr>
        <p:spPr>
          <a:xfrm>
            <a:off x="180817" y="4590784"/>
            <a:ext cx="10492105" cy="1551707"/>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000" dirty="0">
                <a:solidFill>
                  <a:srgbClr val="FFFFFF"/>
                </a:solidFill>
                <a:latin typeface="Franklin Gothic Medium" panose="020B0603020102020204" pitchFamily="34" charset="0"/>
              </a:rPr>
              <a:t>Facilities Grant Program:</a:t>
            </a:r>
            <a:br>
              <a:rPr lang="en-US" sz="5000" dirty="0">
                <a:solidFill>
                  <a:srgbClr val="FFFFFF"/>
                </a:solidFill>
                <a:latin typeface="Franklin Gothic Medium" panose="020B0603020102020204" pitchFamily="34" charset="0"/>
              </a:rPr>
            </a:br>
            <a:r>
              <a:rPr lang="en-US" sz="5000" dirty="0">
                <a:solidFill>
                  <a:srgbClr val="FFFFFF"/>
                </a:solidFill>
                <a:latin typeface="Franklin Gothic Medium" panose="020B0603020102020204" pitchFamily="34" charset="0"/>
              </a:rPr>
              <a:t>Bond Funded</a:t>
            </a:r>
            <a:endParaRPr sz="5000" dirty="0">
              <a:latin typeface="Franklin Gothic Medium" panose="020B0603020102020204" pitchFamily="34" charset="0"/>
            </a:endParaRPr>
          </a:p>
        </p:txBody>
      </p:sp>
      <p:pic>
        <p:nvPicPr>
          <p:cNvPr id="90" name="Google Shape;90;p4"/>
          <p:cNvPicPr preferRelativeResize="0"/>
          <p:nvPr/>
        </p:nvPicPr>
        <p:blipFill rotWithShape="1">
          <a:blip r:embed="rId4">
            <a:alphaModFix/>
          </a:blip>
          <a:srcRect/>
          <a:stretch/>
        </p:blipFill>
        <p:spPr>
          <a:xfrm>
            <a:off x="2222" y="6334442"/>
            <a:ext cx="2308095" cy="425411"/>
          </a:xfrm>
          <a:prstGeom prst="rect">
            <a:avLst/>
          </a:prstGeom>
          <a:noFill/>
          <a:ln>
            <a:noFill/>
          </a:ln>
        </p:spPr>
      </p:pic>
      <p:pic>
        <p:nvPicPr>
          <p:cNvPr id="3" name="Picture 2" descr="A black background with white text&#10;&#10;AI-generated content may be incorrect.">
            <a:extLst>
              <a:ext uri="{FF2B5EF4-FFF2-40B4-BE49-F238E27FC236}">
                <a16:creationId xmlns:a16="http://schemas.microsoft.com/office/drawing/2014/main" id="{59E0449C-9088-6AFF-165F-33965D6C6CAD}"/>
              </a:ext>
            </a:extLst>
          </p:cNvPr>
          <p:cNvPicPr>
            <a:picLocks noChangeAspect="1"/>
          </p:cNvPicPr>
          <p:nvPr/>
        </p:nvPicPr>
        <p:blipFill>
          <a:blip r:embed="rId5"/>
          <a:stretch>
            <a:fillRect/>
          </a:stretch>
        </p:blipFill>
        <p:spPr>
          <a:xfrm>
            <a:off x="9467850" y="6112002"/>
            <a:ext cx="2362200" cy="5680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p:nvPr/>
        </p:nvSpPr>
        <p:spPr>
          <a:xfrm>
            <a:off x="458490" y="1968500"/>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6" name="Google Shape;96;p5"/>
          <p:cNvSpPr txBox="1">
            <a:spLocks noGrp="1"/>
          </p:cNvSpPr>
          <p:nvPr>
            <p:ph type="title"/>
          </p:nvPr>
        </p:nvSpPr>
        <p:spPr>
          <a:xfrm>
            <a:off x="459740" y="980822"/>
            <a:ext cx="9895840" cy="505898"/>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solidFill>
                  <a:srgbClr val="000000"/>
                </a:solidFill>
                <a:latin typeface="Franklin Gothic Medium" panose="020B0603020102020204" pitchFamily="34" charset="0"/>
              </a:rPr>
              <a:t>2025 Early Childhood Facilities Grant Program</a:t>
            </a:r>
            <a:endParaRPr dirty="0">
              <a:latin typeface="Franklin Gothic Medium" panose="020B0603020102020204" pitchFamily="34" charset="0"/>
            </a:endParaRPr>
          </a:p>
        </p:txBody>
      </p:sp>
      <p:sp>
        <p:nvSpPr>
          <p:cNvPr id="97" name="Google Shape;97;p5"/>
          <p:cNvSpPr txBox="1"/>
          <p:nvPr/>
        </p:nvSpPr>
        <p:spPr>
          <a:xfrm>
            <a:off x="430531" y="2044671"/>
            <a:ext cx="5998843" cy="3504924"/>
          </a:xfrm>
          <a:prstGeom prst="rect">
            <a:avLst/>
          </a:prstGeom>
          <a:noFill/>
          <a:ln>
            <a:noFill/>
          </a:ln>
        </p:spPr>
        <p:txBody>
          <a:bodyPr spcFirstLastPara="1" wrap="square" lIns="0" tIns="111750" rIns="0" bIns="0" anchor="t" anchorCtr="0">
            <a:spAutoFit/>
          </a:bodyPr>
          <a:lstStyle/>
          <a:p>
            <a:pPr marL="12700" lvl="0" indent="0" algn="l" rtl="0">
              <a:lnSpc>
                <a:spcPct val="100000"/>
              </a:lnSpc>
              <a:spcBef>
                <a:spcPts val="0"/>
              </a:spcBef>
              <a:spcAft>
                <a:spcPts val="0"/>
              </a:spcAft>
              <a:buNone/>
            </a:pPr>
            <a:r>
              <a:rPr lang="en-US" sz="1800" dirty="0">
                <a:solidFill>
                  <a:srgbClr val="011223"/>
                </a:solidFill>
                <a:latin typeface="Franklin Gothic Medium" panose="020B0603020102020204" pitchFamily="34" charset="0"/>
                <a:ea typeface="Libre Franklin Medium"/>
                <a:cs typeface="Libre Franklin Medium"/>
                <a:sym typeface="Libre Franklin Medium"/>
              </a:rPr>
              <a:t>Overview of the program:</a:t>
            </a:r>
            <a:endParaRPr sz="1800" dirty="0">
              <a:latin typeface="Franklin Gothic Medium" panose="020B0603020102020204" pitchFamily="34" charset="0"/>
              <a:ea typeface="Libre Franklin Medium"/>
              <a:cs typeface="Libre Franklin Medium"/>
              <a:sym typeface="Libre Franklin Medium"/>
            </a:endParaRPr>
          </a:p>
          <a:p>
            <a:pPr marL="298450" marR="915669" lvl="0" indent="-285750" algn="l" rtl="0">
              <a:lnSpc>
                <a:spcPct val="107722"/>
              </a:lnSpc>
              <a:spcBef>
                <a:spcPts val="1025"/>
              </a:spcBef>
              <a:spcAft>
                <a:spcPts val="0"/>
              </a:spcAft>
              <a:buFont typeface="Arial" panose="020B0604020202020204" pitchFamily="34" charset="0"/>
              <a:buChar char="•"/>
            </a:pPr>
            <a:r>
              <a:rPr lang="en-US" sz="1800" dirty="0">
                <a:solidFill>
                  <a:srgbClr val="011223"/>
                </a:solidFill>
                <a:latin typeface="Franklin Gothic Book" panose="020B0503020102020204" pitchFamily="34" charset="0"/>
                <a:ea typeface="Libre Franklin"/>
                <a:cs typeface="Libre Franklin"/>
                <a:sym typeface="Libre Franklin"/>
              </a:rPr>
              <a:t>Funded by State of Connecticut general obligation bonds.</a:t>
            </a:r>
          </a:p>
          <a:p>
            <a:pPr marL="298450" marR="915669" lvl="0" indent="-285750" algn="l" rtl="0">
              <a:lnSpc>
                <a:spcPct val="107722"/>
              </a:lnSpc>
              <a:spcBef>
                <a:spcPts val="1025"/>
              </a:spcBef>
              <a:spcAft>
                <a:spcPts val="0"/>
              </a:spcAft>
              <a:buFont typeface="Arial" panose="020B0604020202020204" pitchFamily="34" charset="0"/>
              <a:buChar char="•"/>
            </a:pPr>
            <a:r>
              <a:rPr lang="en-US" sz="1800" dirty="0">
                <a:latin typeface="Franklin Gothic Book" panose="020B0503020102020204" pitchFamily="34" charset="0"/>
                <a:ea typeface="Libre Franklin"/>
                <a:cs typeface="Libre Franklin"/>
                <a:sym typeface="Libre Franklin"/>
              </a:rPr>
              <a:t>Priority of increasing Infant and Toddler capacity in areas of high need, and/or early care deserts.</a:t>
            </a:r>
          </a:p>
          <a:p>
            <a:pPr marL="298450" marR="915669" lvl="0" indent="-285750" algn="l" rtl="0">
              <a:lnSpc>
                <a:spcPct val="107722"/>
              </a:lnSpc>
              <a:spcBef>
                <a:spcPts val="1025"/>
              </a:spcBef>
              <a:spcAft>
                <a:spcPts val="0"/>
              </a:spcAft>
              <a:buFont typeface="Arial" panose="020B0604020202020204" pitchFamily="34" charset="0"/>
              <a:buChar char="•"/>
            </a:pPr>
            <a:r>
              <a:rPr lang="en-US" sz="1800" dirty="0">
                <a:latin typeface="Franklin Gothic Book" panose="020B0503020102020204" pitchFamily="34" charset="0"/>
                <a:ea typeface="Libre Franklin"/>
                <a:cs typeface="Libre Franklin"/>
                <a:sym typeface="Libre Franklin"/>
              </a:rPr>
              <a:t>Preschool capacity in preschool deserts.</a:t>
            </a:r>
          </a:p>
          <a:p>
            <a:pPr marL="298450" marR="915669" lvl="0" indent="-285750" algn="l" rtl="0">
              <a:lnSpc>
                <a:spcPct val="107722"/>
              </a:lnSpc>
              <a:spcBef>
                <a:spcPts val="1025"/>
              </a:spcBef>
              <a:spcAft>
                <a:spcPts val="0"/>
              </a:spcAft>
              <a:buFont typeface="Arial" panose="020B0604020202020204" pitchFamily="34" charset="0"/>
              <a:buChar char="•"/>
            </a:pPr>
            <a:r>
              <a:rPr lang="en-US" sz="1800" dirty="0">
                <a:latin typeface="Franklin Gothic Book" panose="020B0503020102020204" pitchFamily="34" charset="0"/>
                <a:ea typeface="Libre Franklin"/>
                <a:cs typeface="Libre Franklin"/>
                <a:sym typeface="Libre Franklin"/>
              </a:rPr>
              <a:t>$5.25M will support 8-10 projects.</a:t>
            </a:r>
          </a:p>
          <a:p>
            <a:pPr marL="298450" marR="915669" lvl="0" indent="-285750" algn="l" rtl="0">
              <a:lnSpc>
                <a:spcPct val="107722"/>
              </a:lnSpc>
              <a:spcBef>
                <a:spcPts val="1025"/>
              </a:spcBef>
              <a:spcAft>
                <a:spcPts val="0"/>
              </a:spcAft>
              <a:buFont typeface="Arial" panose="020B0604020202020204" pitchFamily="34" charset="0"/>
              <a:buChar char="•"/>
            </a:pPr>
            <a:r>
              <a:rPr lang="en-US" sz="1800" dirty="0">
                <a:latin typeface="Franklin Gothic Book" panose="020B0503020102020204" pitchFamily="34" charset="0"/>
                <a:ea typeface="Libre Franklin"/>
                <a:cs typeface="Libre Franklin"/>
                <a:sym typeface="Libre Franklin"/>
              </a:rPr>
              <a:t>Grant awards will range from $250,000 to $1M.</a:t>
            </a:r>
            <a:endParaRPr sz="1800" dirty="0">
              <a:latin typeface="Franklin Gothic Book" panose="020B0503020102020204" pitchFamily="34" charset="0"/>
              <a:ea typeface="Libre Franklin"/>
              <a:cs typeface="Libre Franklin"/>
              <a:sym typeface="Libre Franklin"/>
            </a:endParaRPr>
          </a:p>
          <a:p>
            <a:pPr marL="304800" lvl="0" indent="-285750" algn="l" rtl="0">
              <a:lnSpc>
                <a:spcPct val="100000"/>
              </a:lnSpc>
              <a:spcBef>
                <a:spcPts val="770"/>
              </a:spcBef>
              <a:spcAft>
                <a:spcPts val="0"/>
              </a:spcAft>
              <a:buClr>
                <a:srgbClr val="011223"/>
              </a:buClr>
              <a:buSzPts val="1700"/>
              <a:buFont typeface="Arial" panose="020B0604020202020204" pitchFamily="34" charset="0"/>
              <a:buChar char="•"/>
            </a:pPr>
            <a:r>
              <a:rPr lang="en-US" sz="1800" dirty="0">
                <a:solidFill>
                  <a:srgbClr val="011223"/>
                </a:solidFill>
                <a:latin typeface="Franklin Gothic Book" panose="020B0503020102020204" pitchFamily="34" charset="0"/>
                <a:ea typeface="Libre Franklin"/>
                <a:cs typeface="Libre Franklin"/>
                <a:sym typeface="Libre Franklin"/>
              </a:rPr>
              <a:t>Shovel ready projects to be prioritized</a:t>
            </a:r>
            <a:endParaRPr sz="1800" dirty="0">
              <a:latin typeface="Franklin Gothic Book" panose="020B0503020102020204" pitchFamily="34" charset="0"/>
              <a:ea typeface="Libre Franklin"/>
              <a:cs typeface="Libre Franklin"/>
              <a:sym typeface="Libre Franklin"/>
            </a:endParaRPr>
          </a:p>
        </p:txBody>
      </p:sp>
      <p:pic>
        <p:nvPicPr>
          <p:cNvPr id="98" name="Google Shape;98;p5"/>
          <p:cNvPicPr preferRelativeResize="0"/>
          <p:nvPr/>
        </p:nvPicPr>
        <p:blipFill rotWithShape="1">
          <a:blip r:embed="rId3">
            <a:alphaModFix/>
          </a:blip>
          <a:srcRect/>
          <a:stretch/>
        </p:blipFill>
        <p:spPr>
          <a:xfrm>
            <a:off x="6429375" y="2333625"/>
            <a:ext cx="5181599" cy="3448036"/>
          </a:xfrm>
          <a:prstGeom prst="rect">
            <a:avLst/>
          </a:prstGeom>
          <a:noFill/>
          <a:ln>
            <a:noFill/>
          </a:ln>
        </p:spPr>
      </p:pic>
      <p:grpSp>
        <p:nvGrpSpPr>
          <p:cNvPr id="99" name="Google Shape;99;p5"/>
          <p:cNvGrpSpPr/>
          <p:nvPr/>
        </p:nvGrpSpPr>
        <p:grpSpPr>
          <a:xfrm>
            <a:off x="0" y="6038240"/>
            <a:ext cx="2605291" cy="719805"/>
            <a:chOff x="122212" y="5955868"/>
            <a:chExt cx="2605291" cy="752462"/>
          </a:xfrm>
        </p:grpSpPr>
        <p:pic>
          <p:nvPicPr>
            <p:cNvPr id="100" name="Google Shape;100;p5"/>
            <p:cNvPicPr preferRelativeResize="0"/>
            <p:nvPr/>
          </p:nvPicPr>
          <p:blipFill rotWithShape="1">
            <a:blip r:embed="rId4">
              <a:alphaModFix/>
            </a:blip>
            <a:srcRect/>
            <a:stretch/>
          </p:blipFill>
          <p:spPr>
            <a:xfrm>
              <a:off x="122212" y="5955868"/>
              <a:ext cx="2114551" cy="752462"/>
            </a:xfrm>
            <a:prstGeom prst="rect">
              <a:avLst/>
            </a:prstGeom>
            <a:noFill/>
            <a:ln>
              <a:noFill/>
            </a:ln>
          </p:spPr>
        </p:pic>
        <p:pic>
          <p:nvPicPr>
            <p:cNvPr id="101" name="Google Shape;101;p5"/>
            <p:cNvPicPr preferRelativeResize="0"/>
            <p:nvPr/>
          </p:nvPicPr>
          <p:blipFill rotWithShape="1">
            <a:blip r:embed="rId5">
              <a:alphaModFix/>
            </a:blip>
            <a:srcRect/>
            <a:stretch/>
          </p:blipFill>
          <p:spPr>
            <a:xfrm>
              <a:off x="327204" y="6337850"/>
              <a:ext cx="2400299" cy="352424"/>
            </a:xfrm>
            <a:prstGeom prst="rect">
              <a:avLst/>
            </a:prstGeom>
            <a:noFill/>
            <a:ln>
              <a:noFill/>
            </a:ln>
          </p:spPr>
        </p:pic>
      </p:grpSp>
      <p:sp>
        <p:nvSpPr>
          <p:cNvPr id="102" name="Google Shape;102;p5"/>
          <p:cNvSpPr txBox="1">
            <a:spLocks noGrp="1"/>
          </p:cNvSpPr>
          <p:nvPr>
            <p:ph type="sldNum" idx="12"/>
          </p:nvPr>
        </p:nvSpPr>
        <p:spPr>
          <a:xfrm>
            <a:off x="11878994" y="653811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5</a:t>
            </a:fld>
            <a:endParaRPr/>
          </a:p>
        </p:txBody>
      </p:sp>
      <p:pic>
        <p:nvPicPr>
          <p:cNvPr id="3" name="Picture 2" descr="Blue text on a black background&#10;&#10;AI-generated content may be incorrect.">
            <a:extLst>
              <a:ext uri="{FF2B5EF4-FFF2-40B4-BE49-F238E27FC236}">
                <a16:creationId xmlns:a16="http://schemas.microsoft.com/office/drawing/2014/main" id="{A8CD8DEE-DE3C-E08D-B90F-F01A874C7CF5}"/>
              </a:ext>
            </a:extLst>
          </p:cNvPr>
          <p:cNvPicPr>
            <a:picLocks noChangeAspect="1"/>
          </p:cNvPicPr>
          <p:nvPr/>
        </p:nvPicPr>
        <p:blipFill>
          <a:blip r:embed="rId6"/>
          <a:stretch>
            <a:fillRect/>
          </a:stretch>
        </p:blipFill>
        <p:spPr>
          <a:xfrm>
            <a:off x="9715500" y="6292977"/>
            <a:ext cx="1895475" cy="4918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p:nvPr/>
        </p:nvSpPr>
        <p:spPr>
          <a:xfrm>
            <a:off x="458490" y="1968500"/>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8" name="Google Shape;108;p6"/>
          <p:cNvSpPr txBox="1">
            <a:spLocks noGrp="1"/>
          </p:cNvSpPr>
          <p:nvPr>
            <p:ph type="title"/>
          </p:nvPr>
        </p:nvSpPr>
        <p:spPr>
          <a:xfrm>
            <a:off x="459740" y="578486"/>
            <a:ext cx="5905891" cy="567453"/>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3600" dirty="0">
                <a:latin typeface="Franklin Gothic Medium" panose="020B0603020102020204" pitchFamily="34" charset="0"/>
              </a:rPr>
              <a:t>Bond Program Requirements</a:t>
            </a:r>
            <a:endParaRPr sz="3600" dirty="0">
              <a:latin typeface="Franklin Gothic Medium" panose="020B0603020102020204" pitchFamily="34" charset="0"/>
            </a:endParaRPr>
          </a:p>
        </p:txBody>
      </p:sp>
      <p:sp>
        <p:nvSpPr>
          <p:cNvPr id="109" name="Google Shape;109;p6"/>
          <p:cNvSpPr txBox="1">
            <a:spLocks noGrp="1"/>
          </p:cNvSpPr>
          <p:nvPr>
            <p:ph type="body" idx="1"/>
          </p:nvPr>
        </p:nvSpPr>
        <p:spPr>
          <a:xfrm>
            <a:off x="459738" y="2121130"/>
            <a:ext cx="6281721" cy="3737546"/>
          </a:xfrm>
          <a:prstGeom prst="rect">
            <a:avLst/>
          </a:prstGeom>
          <a:noFill/>
          <a:ln>
            <a:noFill/>
          </a:ln>
        </p:spPr>
        <p:txBody>
          <a:bodyPr spcFirstLastPara="1" wrap="square" lIns="0" tIns="43800" rIns="0" bIns="0" anchor="t" anchorCtr="0">
            <a:spAutoFit/>
          </a:bodyPr>
          <a:lstStyle/>
          <a:p>
            <a:pPr marL="12700" lvl="0" indent="0" algn="l" rtl="0">
              <a:lnSpc>
                <a:spcPct val="100000"/>
              </a:lnSpc>
              <a:spcBef>
                <a:spcPts val="755"/>
              </a:spcBef>
              <a:spcAft>
                <a:spcPts val="0"/>
              </a:spcAft>
              <a:buClr>
                <a:srgbClr val="011223"/>
              </a:buClr>
              <a:buSzPts val="1800"/>
            </a:pPr>
            <a:r>
              <a:rPr lang="en-US" sz="2000" dirty="0">
                <a:solidFill>
                  <a:srgbClr val="011223"/>
                </a:solidFill>
                <a:latin typeface="Franklin Gothic Medium" panose="020B0603020102020204" pitchFamily="34" charset="0"/>
              </a:rPr>
              <a:t>Important program requirements to note:</a:t>
            </a:r>
          </a:p>
          <a:p>
            <a:pPr marL="299085" indent="-286385">
              <a:spcBef>
                <a:spcPts val="755"/>
              </a:spcBef>
              <a:buClr>
                <a:srgbClr val="011223"/>
              </a:buClr>
              <a:buSzPts val="1800"/>
              <a:buFont typeface="Arial"/>
              <a:buChar char="•"/>
            </a:pPr>
            <a:r>
              <a:rPr lang="en-US" sz="2000" dirty="0">
                <a:solidFill>
                  <a:srgbClr val="011223"/>
                </a:solidFill>
                <a:latin typeface="Franklin Gothic Book" panose="020B0503020102020204" pitchFamily="34" charset="0"/>
              </a:rPr>
              <a:t>10-year liens required on property for projects over $50,000.</a:t>
            </a:r>
          </a:p>
          <a:p>
            <a:pPr marL="299085" indent="-286385">
              <a:spcBef>
                <a:spcPts val="755"/>
              </a:spcBef>
              <a:buClr>
                <a:srgbClr val="011223"/>
              </a:buClr>
              <a:buSzPts val="1800"/>
              <a:buFont typeface="Arial"/>
              <a:buChar char="•"/>
            </a:pPr>
            <a:r>
              <a:rPr lang="en-US" sz="2000" dirty="0">
                <a:solidFill>
                  <a:srgbClr val="011223"/>
                </a:solidFill>
                <a:latin typeface="Franklin Gothic Book" panose="020B0503020102020204" pitchFamily="34" charset="0"/>
              </a:rPr>
              <a:t>External construction monitoring to ensure all appropriate bonding requirements are followed.</a:t>
            </a:r>
          </a:p>
          <a:p>
            <a:pPr marL="299085" indent="-286385">
              <a:spcBef>
                <a:spcPts val="755"/>
              </a:spcBef>
              <a:buClr>
                <a:srgbClr val="011223"/>
              </a:buClr>
              <a:buSzPts val="1800"/>
              <a:buFont typeface="Arial"/>
              <a:buChar char="•"/>
            </a:pPr>
            <a:r>
              <a:rPr lang="en-US" sz="2000" dirty="0">
                <a:solidFill>
                  <a:srgbClr val="011223"/>
                </a:solidFill>
                <a:latin typeface="Franklin Gothic Book" panose="020B0503020102020204" pitchFamily="34" charset="0"/>
              </a:rPr>
              <a:t>Grantees will need to provide proof of payment for reimbursement – funds will not be able to be disbursed in advance of work.</a:t>
            </a:r>
            <a:endParaRPr lang="en-US" sz="2000" dirty="0">
              <a:latin typeface="Franklin Gothic Book" panose="020B0503020102020204" pitchFamily="34" charset="0"/>
            </a:endParaRPr>
          </a:p>
          <a:p>
            <a:pPr marL="299085" indent="-286385">
              <a:spcBef>
                <a:spcPts val="755"/>
              </a:spcBef>
              <a:buClr>
                <a:srgbClr val="011223"/>
              </a:buClr>
              <a:buSzPts val="1800"/>
              <a:buFont typeface="Arial"/>
              <a:buChar char="•"/>
            </a:pPr>
            <a:endParaRPr lang="en-US" sz="2000" dirty="0">
              <a:latin typeface="Franklin Gothic Book" panose="020B0503020102020204" pitchFamily="34" charset="0"/>
            </a:endParaRPr>
          </a:p>
          <a:p>
            <a:pPr marL="299085" lvl="0" indent="-286385" algn="l" rtl="0">
              <a:lnSpc>
                <a:spcPct val="100000"/>
              </a:lnSpc>
              <a:spcBef>
                <a:spcPts val="755"/>
              </a:spcBef>
              <a:spcAft>
                <a:spcPts val="0"/>
              </a:spcAft>
              <a:buClr>
                <a:srgbClr val="011223"/>
              </a:buClr>
              <a:buSzPts val="1800"/>
              <a:buFont typeface="Arial"/>
              <a:buChar char="•"/>
            </a:pPr>
            <a:endParaRPr sz="2000" dirty="0">
              <a:latin typeface="Franklin Gothic Book" panose="020B0503020102020204" pitchFamily="34" charset="0"/>
            </a:endParaRPr>
          </a:p>
        </p:txBody>
      </p:sp>
      <p:pic>
        <p:nvPicPr>
          <p:cNvPr id="110" name="Google Shape;110;p6"/>
          <p:cNvPicPr preferRelativeResize="0"/>
          <p:nvPr/>
        </p:nvPicPr>
        <p:blipFill rotWithShape="1">
          <a:blip r:embed="rId3">
            <a:alphaModFix/>
          </a:blip>
          <a:srcRect/>
          <a:stretch/>
        </p:blipFill>
        <p:spPr>
          <a:xfrm>
            <a:off x="7004532" y="576849"/>
            <a:ext cx="4454041" cy="5737438"/>
          </a:xfrm>
          <a:prstGeom prst="rect">
            <a:avLst/>
          </a:prstGeom>
          <a:noFill/>
          <a:ln>
            <a:noFill/>
          </a:ln>
        </p:spPr>
      </p:pic>
      <p:grpSp>
        <p:nvGrpSpPr>
          <p:cNvPr id="111" name="Google Shape;111;p6"/>
          <p:cNvGrpSpPr/>
          <p:nvPr/>
        </p:nvGrpSpPr>
        <p:grpSpPr>
          <a:xfrm>
            <a:off x="122212" y="5955868"/>
            <a:ext cx="2605291" cy="752462"/>
            <a:chOff x="122212" y="5955868"/>
            <a:chExt cx="2605291" cy="752462"/>
          </a:xfrm>
        </p:grpSpPr>
        <p:pic>
          <p:nvPicPr>
            <p:cNvPr id="112" name="Google Shape;112;p6"/>
            <p:cNvPicPr preferRelativeResize="0"/>
            <p:nvPr/>
          </p:nvPicPr>
          <p:blipFill rotWithShape="1">
            <a:blip r:embed="rId4">
              <a:alphaModFix/>
            </a:blip>
            <a:srcRect/>
            <a:stretch/>
          </p:blipFill>
          <p:spPr>
            <a:xfrm>
              <a:off x="122212" y="5955868"/>
              <a:ext cx="2114551" cy="752462"/>
            </a:xfrm>
            <a:prstGeom prst="rect">
              <a:avLst/>
            </a:prstGeom>
            <a:noFill/>
            <a:ln>
              <a:noFill/>
            </a:ln>
          </p:spPr>
        </p:pic>
        <p:pic>
          <p:nvPicPr>
            <p:cNvPr id="113" name="Google Shape;113;p6"/>
            <p:cNvPicPr preferRelativeResize="0"/>
            <p:nvPr/>
          </p:nvPicPr>
          <p:blipFill rotWithShape="1">
            <a:blip r:embed="rId5">
              <a:alphaModFix/>
            </a:blip>
            <a:srcRect/>
            <a:stretch/>
          </p:blipFill>
          <p:spPr>
            <a:xfrm>
              <a:off x="327204" y="6337850"/>
              <a:ext cx="2400299" cy="352424"/>
            </a:xfrm>
            <a:prstGeom prst="rect">
              <a:avLst/>
            </a:prstGeom>
            <a:noFill/>
            <a:ln>
              <a:noFill/>
            </a:ln>
          </p:spPr>
        </p:pic>
      </p:grpSp>
      <p:sp>
        <p:nvSpPr>
          <p:cNvPr id="114" name="Google Shape;114;p6"/>
          <p:cNvSpPr txBox="1">
            <a:spLocks noGrp="1"/>
          </p:cNvSpPr>
          <p:nvPr>
            <p:ph type="sldNum" idx="12"/>
          </p:nvPr>
        </p:nvSpPr>
        <p:spPr>
          <a:xfrm>
            <a:off x="11812319" y="659526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6</a:t>
            </a:fld>
            <a:endParaRPr/>
          </a:p>
        </p:txBody>
      </p:sp>
      <p:pic>
        <p:nvPicPr>
          <p:cNvPr id="3" name="Picture 2" descr="Blue text on a black background&#10;&#10;AI-generated content may be incorrect.">
            <a:extLst>
              <a:ext uri="{FF2B5EF4-FFF2-40B4-BE49-F238E27FC236}">
                <a16:creationId xmlns:a16="http://schemas.microsoft.com/office/drawing/2014/main" id="{2DC38F2D-65C3-B6D1-9E3D-F707EFF900DF}"/>
              </a:ext>
            </a:extLst>
          </p:cNvPr>
          <p:cNvPicPr>
            <a:picLocks noChangeAspect="1"/>
          </p:cNvPicPr>
          <p:nvPr/>
        </p:nvPicPr>
        <p:blipFill>
          <a:blip r:embed="rId6"/>
          <a:stretch>
            <a:fillRect/>
          </a:stretch>
        </p:blipFill>
        <p:spPr>
          <a:xfrm>
            <a:off x="9563100" y="6292977"/>
            <a:ext cx="1895475" cy="4918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p:nvPr/>
        </p:nvSpPr>
        <p:spPr>
          <a:xfrm>
            <a:off x="458490" y="1968500"/>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1" name="Google Shape;131;p8"/>
          <p:cNvSpPr txBox="1">
            <a:spLocks noGrp="1"/>
          </p:cNvSpPr>
          <p:nvPr>
            <p:ph type="title"/>
          </p:nvPr>
        </p:nvSpPr>
        <p:spPr>
          <a:xfrm>
            <a:off x="459740" y="578486"/>
            <a:ext cx="9286240" cy="567453"/>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3600" dirty="0">
                <a:latin typeface="Franklin Gothic Medium" panose="020B0603020102020204" pitchFamily="34" charset="0"/>
              </a:rPr>
              <a:t>Grant Eligibility</a:t>
            </a:r>
            <a:endParaRPr sz="3600" dirty="0">
              <a:latin typeface="Franklin Gothic Medium" panose="020B0603020102020204" pitchFamily="34" charset="0"/>
            </a:endParaRPr>
          </a:p>
        </p:txBody>
      </p:sp>
      <p:sp>
        <p:nvSpPr>
          <p:cNvPr id="132" name="Google Shape;132;p8"/>
          <p:cNvSpPr txBox="1"/>
          <p:nvPr/>
        </p:nvSpPr>
        <p:spPr>
          <a:xfrm>
            <a:off x="459613" y="1946869"/>
            <a:ext cx="5871900" cy="3860662"/>
          </a:xfrm>
          <a:prstGeom prst="rect">
            <a:avLst/>
          </a:prstGeom>
          <a:noFill/>
          <a:ln>
            <a:noFill/>
          </a:ln>
        </p:spPr>
        <p:txBody>
          <a:bodyPr spcFirstLastPara="1" wrap="square" lIns="0" tIns="140325" rIns="0" bIns="0" anchor="t" anchorCtr="0">
            <a:spAutoFit/>
          </a:bodyPr>
          <a:lstStyle/>
          <a:p>
            <a:pPr marL="342900" lvl="0" indent="-342900" algn="l" rtl="0">
              <a:lnSpc>
                <a:spcPct val="100000"/>
              </a:lnSpc>
              <a:spcBef>
                <a:spcPts val="1010"/>
              </a:spcBef>
              <a:spcAft>
                <a:spcPts val="0"/>
              </a:spcAft>
              <a:buSzPts val="1500"/>
              <a:buFont typeface="Arial" panose="020B0604020202020204" pitchFamily="34" charset="0"/>
              <a:buChar char="•"/>
            </a:pPr>
            <a:r>
              <a:rPr lang="en-US" sz="2000" dirty="0">
                <a:latin typeface="Franklin Gothic Book" panose="020B0503020102020204" pitchFamily="34" charset="0"/>
                <a:ea typeface="Libre Franklin"/>
                <a:cs typeface="Libre Franklin"/>
                <a:sym typeface="Libre Franklin"/>
              </a:rPr>
              <a:t>Must be located in Connecticut.</a:t>
            </a:r>
            <a:endParaRPr sz="2000" dirty="0">
              <a:latin typeface="Franklin Gothic Book" panose="020B0503020102020204" pitchFamily="34" charset="0"/>
              <a:ea typeface="Libre Franklin"/>
              <a:cs typeface="Libre Franklin"/>
              <a:sym typeface="Libre Franklin"/>
            </a:endParaRPr>
          </a:p>
          <a:p>
            <a:pPr marL="342900" lvl="0" indent="-342900" algn="l" rtl="0">
              <a:lnSpc>
                <a:spcPct val="100000"/>
              </a:lnSpc>
              <a:spcBef>
                <a:spcPts val="994"/>
              </a:spcBef>
              <a:spcAft>
                <a:spcPts val="0"/>
              </a:spcAft>
              <a:buSzPts val="1500"/>
              <a:buFont typeface="Arial" panose="020B0604020202020204" pitchFamily="34" charset="0"/>
              <a:buChar char="•"/>
            </a:pPr>
            <a:r>
              <a:rPr lang="en-US" sz="2000" dirty="0">
                <a:latin typeface="Franklin Gothic Book" panose="020B0503020102020204" pitchFamily="34" charset="0"/>
                <a:ea typeface="Libre Franklin"/>
                <a:cs typeface="Libre Franklin"/>
                <a:sym typeface="Libre Franklin"/>
              </a:rPr>
              <a:t>Must be a center-based project, or family incubator project.</a:t>
            </a:r>
          </a:p>
          <a:p>
            <a:pPr marL="342900" lvl="0" indent="-342900" algn="l" rtl="0">
              <a:lnSpc>
                <a:spcPct val="100000"/>
              </a:lnSpc>
              <a:spcBef>
                <a:spcPts val="994"/>
              </a:spcBef>
              <a:spcAft>
                <a:spcPts val="0"/>
              </a:spcAft>
              <a:buSzPts val="1500"/>
              <a:buFont typeface="Arial" panose="020B0604020202020204" pitchFamily="34" charset="0"/>
              <a:buChar char="•"/>
            </a:pPr>
            <a:r>
              <a:rPr lang="en-US" sz="2000" dirty="0">
                <a:latin typeface="Franklin Gothic Book" panose="020B0503020102020204" pitchFamily="34" charset="0"/>
                <a:ea typeface="Libre Franklin"/>
                <a:cs typeface="Libre Franklin"/>
                <a:sym typeface="Libre Franklin"/>
              </a:rPr>
              <a:t>Programs must prioritize children in low- or moderate-income families</a:t>
            </a:r>
            <a:endParaRPr sz="2000" dirty="0">
              <a:latin typeface="Franklin Gothic Book" panose="020B0503020102020204" pitchFamily="34" charset="0"/>
              <a:ea typeface="Libre Franklin"/>
              <a:cs typeface="Libre Franklin"/>
              <a:sym typeface="Libre Franklin"/>
            </a:endParaRPr>
          </a:p>
          <a:p>
            <a:pPr marL="342900" marR="64135" lvl="0" indent="-342900" algn="l" rtl="0">
              <a:lnSpc>
                <a:spcPct val="100000"/>
              </a:lnSpc>
              <a:spcBef>
                <a:spcPts val="994"/>
              </a:spcBef>
              <a:spcAft>
                <a:spcPts val="0"/>
              </a:spcAft>
              <a:buSzPts val="1500"/>
              <a:buFont typeface="Arial" panose="020B0604020202020204" pitchFamily="34" charset="0"/>
              <a:buChar char="•"/>
            </a:pPr>
            <a:r>
              <a:rPr lang="en-US" sz="2000" dirty="0">
                <a:latin typeface="Franklin Gothic Book" panose="020B0503020102020204" pitchFamily="34" charset="0"/>
                <a:ea typeface="Libre Franklin"/>
                <a:cs typeface="Libre Franklin"/>
                <a:sym typeface="Libre Franklin"/>
              </a:rPr>
              <a:t>Projects must have a “program  operator” in place.</a:t>
            </a:r>
            <a:endParaRPr sz="2000" dirty="0">
              <a:latin typeface="Franklin Gothic Book" panose="020B0503020102020204" pitchFamily="34" charset="0"/>
              <a:ea typeface="Libre Franklin"/>
              <a:cs typeface="Libre Franklin"/>
              <a:sym typeface="Libre Franklin"/>
            </a:endParaRPr>
          </a:p>
          <a:p>
            <a:pPr marL="342900" marR="1021714" lvl="0" indent="-342900" algn="l" rtl="0">
              <a:lnSpc>
                <a:spcPct val="100000"/>
              </a:lnSpc>
              <a:spcBef>
                <a:spcPts val="994"/>
              </a:spcBef>
              <a:spcAft>
                <a:spcPts val="0"/>
              </a:spcAft>
              <a:buSzPts val="1500"/>
              <a:buFont typeface="Arial" panose="020B0604020202020204" pitchFamily="34" charset="0"/>
              <a:buChar char="•"/>
            </a:pPr>
            <a:r>
              <a:rPr lang="en-US" sz="2000" dirty="0">
                <a:latin typeface="Franklin Gothic Book" panose="020B0503020102020204" pitchFamily="34" charset="0"/>
                <a:ea typeface="Libre Franklin"/>
                <a:cs typeface="Libre Franklin"/>
                <a:sym typeface="Libre Franklin"/>
              </a:rPr>
              <a:t>The operator must be in good standing with the State of Connecticut and with the CT Office of Early Childhood Licensing Department.</a:t>
            </a:r>
            <a:endParaRPr sz="2000" dirty="0">
              <a:latin typeface="Franklin Gothic Book" panose="020B0503020102020204" pitchFamily="34" charset="0"/>
              <a:ea typeface="Libre Franklin"/>
              <a:cs typeface="Libre Franklin"/>
              <a:sym typeface="Libre Franklin"/>
            </a:endParaRPr>
          </a:p>
        </p:txBody>
      </p:sp>
      <p:pic>
        <p:nvPicPr>
          <p:cNvPr id="133" name="Google Shape;133;p8"/>
          <p:cNvPicPr preferRelativeResize="0"/>
          <p:nvPr/>
        </p:nvPicPr>
        <p:blipFill rotWithShape="1">
          <a:blip r:embed="rId3">
            <a:alphaModFix/>
          </a:blip>
          <a:srcRect/>
          <a:stretch/>
        </p:blipFill>
        <p:spPr>
          <a:xfrm>
            <a:off x="6563359" y="2374061"/>
            <a:ext cx="5370507" cy="3505187"/>
          </a:xfrm>
          <a:prstGeom prst="rect">
            <a:avLst/>
          </a:prstGeom>
          <a:noFill/>
          <a:ln>
            <a:noFill/>
          </a:ln>
        </p:spPr>
      </p:pic>
      <p:grpSp>
        <p:nvGrpSpPr>
          <p:cNvPr id="134" name="Google Shape;134;p8"/>
          <p:cNvGrpSpPr/>
          <p:nvPr/>
        </p:nvGrpSpPr>
        <p:grpSpPr>
          <a:xfrm>
            <a:off x="131914" y="6227381"/>
            <a:ext cx="2350349" cy="499933"/>
            <a:chOff x="131914" y="6227381"/>
            <a:chExt cx="2350349" cy="499933"/>
          </a:xfrm>
        </p:grpSpPr>
        <p:pic>
          <p:nvPicPr>
            <p:cNvPr id="135" name="Google Shape;135;p8"/>
            <p:cNvPicPr preferRelativeResize="0"/>
            <p:nvPr/>
          </p:nvPicPr>
          <p:blipFill rotWithShape="1">
            <a:blip r:embed="rId4">
              <a:alphaModFix/>
            </a:blip>
            <a:srcRect/>
            <a:stretch/>
          </p:blipFill>
          <p:spPr>
            <a:xfrm>
              <a:off x="131914" y="6227381"/>
              <a:ext cx="2131012" cy="499933"/>
            </a:xfrm>
            <a:prstGeom prst="rect">
              <a:avLst/>
            </a:prstGeom>
            <a:noFill/>
            <a:ln>
              <a:noFill/>
            </a:ln>
          </p:spPr>
        </p:pic>
        <p:pic>
          <p:nvPicPr>
            <p:cNvPr id="136" name="Google Shape;136;p8"/>
            <p:cNvPicPr preferRelativeResize="0"/>
            <p:nvPr/>
          </p:nvPicPr>
          <p:blipFill rotWithShape="1">
            <a:blip r:embed="rId5">
              <a:alphaModFix/>
            </a:blip>
            <a:srcRect/>
            <a:stretch/>
          </p:blipFill>
          <p:spPr>
            <a:xfrm>
              <a:off x="222101" y="6364125"/>
              <a:ext cx="2260162" cy="343658"/>
            </a:xfrm>
            <a:prstGeom prst="rect">
              <a:avLst/>
            </a:prstGeom>
            <a:noFill/>
            <a:ln>
              <a:noFill/>
            </a:ln>
          </p:spPr>
        </p:pic>
      </p:grpSp>
      <p:sp>
        <p:nvSpPr>
          <p:cNvPr id="137" name="Google Shape;137;p8"/>
          <p:cNvSpPr txBox="1">
            <a:spLocks noGrp="1"/>
          </p:cNvSpPr>
          <p:nvPr>
            <p:ph type="sldNum" idx="12"/>
          </p:nvPr>
        </p:nvSpPr>
        <p:spPr>
          <a:xfrm>
            <a:off x="11726594" y="653811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7</a:t>
            </a:fld>
            <a:endParaRPr/>
          </a:p>
        </p:txBody>
      </p:sp>
      <p:pic>
        <p:nvPicPr>
          <p:cNvPr id="3" name="Picture 2" descr="Blue text on a black background&#10;&#10;AI-generated content may be incorrect.">
            <a:extLst>
              <a:ext uri="{FF2B5EF4-FFF2-40B4-BE49-F238E27FC236}">
                <a16:creationId xmlns:a16="http://schemas.microsoft.com/office/drawing/2014/main" id="{24D2138C-9277-5684-F174-A0C5232C2F45}"/>
              </a:ext>
            </a:extLst>
          </p:cNvPr>
          <p:cNvPicPr>
            <a:picLocks noChangeAspect="1"/>
          </p:cNvPicPr>
          <p:nvPr/>
        </p:nvPicPr>
        <p:blipFill>
          <a:blip r:embed="rId6"/>
          <a:stretch>
            <a:fillRect/>
          </a:stretch>
        </p:blipFill>
        <p:spPr>
          <a:xfrm>
            <a:off x="9563100" y="6292977"/>
            <a:ext cx="1895475" cy="4918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459740" y="578486"/>
            <a:ext cx="9286240" cy="567453"/>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3600" dirty="0">
                <a:latin typeface="Franklin Gothic Medium" panose="020B0603020102020204" pitchFamily="34" charset="0"/>
              </a:rPr>
              <a:t>Site Control</a:t>
            </a:r>
            <a:endParaRPr sz="3600" dirty="0">
              <a:latin typeface="Franklin Gothic Medium" panose="020B0603020102020204" pitchFamily="34" charset="0"/>
            </a:endParaRPr>
          </a:p>
        </p:txBody>
      </p:sp>
      <p:pic>
        <p:nvPicPr>
          <p:cNvPr id="179" name="Google Shape;179;p12"/>
          <p:cNvPicPr preferRelativeResize="0"/>
          <p:nvPr/>
        </p:nvPicPr>
        <p:blipFill rotWithShape="1">
          <a:blip r:embed="rId3">
            <a:alphaModFix/>
          </a:blip>
          <a:srcRect/>
          <a:stretch/>
        </p:blipFill>
        <p:spPr>
          <a:xfrm>
            <a:off x="5514975" y="1438275"/>
            <a:ext cx="6296024" cy="4162424"/>
          </a:xfrm>
          <a:prstGeom prst="rect">
            <a:avLst/>
          </a:prstGeom>
          <a:noFill/>
          <a:ln>
            <a:noFill/>
          </a:ln>
        </p:spPr>
      </p:pic>
      <p:sp>
        <p:nvSpPr>
          <p:cNvPr id="180" name="Google Shape;180;p12"/>
          <p:cNvSpPr txBox="1"/>
          <p:nvPr/>
        </p:nvSpPr>
        <p:spPr>
          <a:xfrm>
            <a:off x="459740" y="1501173"/>
            <a:ext cx="4806900" cy="4051355"/>
          </a:xfrm>
          <a:prstGeom prst="rect">
            <a:avLst/>
          </a:prstGeom>
          <a:noFill/>
          <a:ln>
            <a:noFill/>
          </a:ln>
        </p:spPr>
        <p:txBody>
          <a:bodyPr spcFirstLastPara="1" wrap="square" lIns="0" tIns="10150" rIns="0" bIns="0" anchor="t" anchorCtr="0">
            <a:spAutoFit/>
          </a:bodyPr>
          <a:lstStyle/>
          <a:p>
            <a:pPr marL="12700" marR="151765" lvl="0" indent="0" algn="l" rtl="0">
              <a:lnSpc>
                <a:spcPct val="100699"/>
              </a:lnSpc>
              <a:spcBef>
                <a:spcPts val="0"/>
              </a:spcBef>
              <a:spcAft>
                <a:spcPts val="0"/>
              </a:spcAft>
              <a:buNone/>
            </a:pPr>
            <a:r>
              <a:rPr lang="en-US" sz="2000" dirty="0">
                <a:latin typeface="Franklin Gothic Medium" panose="020B0603020102020204" pitchFamily="34" charset="0"/>
                <a:ea typeface="Calibri"/>
                <a:cs typeface="Calibri"/>
                <a:sym typeface="Calibri"/>
              </a:rPr>
              <a:t>Site control means you have a legal right to use and develop the property where your project will take place.</a:t>
            </a:r>
          </a:p>
          <a:p>
            <a:pPr marL="12700" marR="151765" lvl="0" indent="0" algn="l" rtl="0">
              <a:lnSpc>
                <a:spcPct val="100699"/>
              </a:lnSpc>
              <a:spcBef>
                <a:spcPts val="0"/>
              </a:spcBef>
              <a:spcAft>
                <a:spcPts val="0"/>
              </a:spcAft>
              <a:buNone/>
            </a:pPr>
            <a:endParaRPr lang="en-US" sz="2000" dirty="0">
              <a:latin typeface="Franklin Gothic Medium" panose="020B0603020102020204" pitchFamily="34" charset="0"/>
              <a:ea typeface="Calibri"/>
              <a:cs typeface="Calibri"/>
              <a:sym typeface="Calibri"/>
            </a:endParaRPr>
          </a:p>
          <a:p>
            <a:pPr marL="12700" marR="151765" lvl="0" indent="0" algn="l" rtl="0">
              <a:lnSpc>
                <a:spcPct val="100699"/>
              </a:lnSpc>
              <a:spcBef>
                <a:spcPts val="0"/>
              </a:spcBef>
              <a:spcAft>
                <a:spcPts val="0"/>
              </a:spcAft>
              <a:buNone/>
            </a:pPr>
            <a:endParaRPr lang="en-US" sz="2000" dirty="0">
              <a:latin typeface="Franklin Gothic Medium" panose="020B0603020102020204" pitchFamily="34" charset="0"/>
              <a:ea typeface="Calibri"/>
              <a:cs typeface="Calibri"/>
              <a:sym typeface="Calibri"/>
            </a:endParaRPr>
          </a:p>
          <a:p>
            <a:pPr marL="12700" marR="151765" lvl="0" indent="0" algn="l" rtl="0">
              <a:lnSpc>
                <a:spcPct val="100699"/>
              </a:lnSpc>
              <a:spcBef>
                <a:spcPts val="0"/>
              </a:spcBef>
              <a:spcAft>
                <a:spcPts val="0"/>
              </a:spcAft>
              <a:buNone/>
            </a:pPr>
            <a:r>
              <a:rPr lang="en-US" sz="2000" dirty="0">
                <a:latin typeface="Franklin Gothic Medium" panose="020B0603020102020204" pitchFamily="34" charset="0"/>
                <a:ea typeface="Calibri"/>
                <a:cs typeface="Calibri"/>
                <a:sym typeface="Calibri"/>
              </a:rPr>
              <a:t>N</a:t>
            </a:r>
            <a:r>
              <a:rPr lang="en-US" sz="2000" dirty="0">
                <a:latin typeface="Franklin Gothic Medium" panose="020B0603020102020204" pitchFamily="34" charset="0"/>
                <a:ea typeface="Libre Franklin"/>
                <a:cs typeface="Libre Franklin"/>
                <a:sym typeface="Libre Franklin"/>
              </a:rPr>
              <a:t>o application will be considered without such written assurance, and no grant will be awarded without either a mortgage, deed, or signed lease. If space is donated to the program, there should still be a legal document indicating program has exclusive use of the space and for how long.</a:t>
            </a:r>
          </a:p>
        </p:txBody>
      </p:sp>
      <p:grpSp>
        <p:nvGrpSpPr>
          <p:cNvPr id="181" name="Google Shape;181;p12"/>
          <p:cNvGrpSpPr/>
          <p:nvPr/>
        </p:nvGrpSpPr>
        <p:grpSpPr>
          <a:xfrm>
            <a:off x="122212" y="6218618"/>
            <a:ext cx="2605291" cy="491230"/>
            <a:chOff x="122212" y="6218618"/>
            <a:chExt cx="2605291" cy="491230"/>
          </a:xfrm>
        </p:grpSpPr>
        <p:pic>
          <p:nvPicPr>
            <p:cNvPr id="182" name="Google Shape;182;p12"/>
            <p:cNvPicPr preferRelativeResize="0"/>
            <p:nvPr/>
          </p:nvPicPr>
          <p:blipFill rotWithShape="1">
            <a:blip r:embed="rId4">
              <a:alphaModFix/>
            </a:blip>
            <a:srcRect/>
            <a:stretch/>
          </p:blipFill>
          <p:spPr>
            <a:xfrm>
              <a:off x="122212" y="6218618"/>
              <a:ext cx="2114551" cy="491230"/>
            </a:xfrm>
            <a:prstGeom prst="rect">
              <a:avLst/>
            </a:prstGeom>
            <a:noFill/>
            <a:ln>
              <a:noFill/>
            </a:ln>
          </p:spPr>
        </p:pic>
        <p:pic>
          <p:nvPicPr>
            <p:cNvPr id="183" name="Google Shape;183;p12"/>
            <p:cNvPicPr preferRelativeResize="0"/>
            <p:nvPr/>
          </p:nvPicPr>
          <p:blipFill rotWithShape="1">
            <a:blip r:embed="rId5">
              <a:alphaModFix/>
            </a:blip>
            <a:srcRect/>
            <a:stretch/>
          </p:blipFill>
          <p:spPr>
            <a:xfrm>
              <a:off x="327204" y="6337850"/>
              <a:ext cx="2400299" cy="352424"/>
            </a:xfrm>
            <a:prstGeom prst="rect">
              <a:avLst/>
            </a:prstGeom>
            <a:noFill/>
            <a:ln>
              <a:noFill/>
            </a:ln>
          </p:spPr>
        </p:pic>
      </p:grpSp>
      <p:sp>
        <p:nvSpPr>
          <p:cNvPr id="184" name="Google Shape;184;p12"/>
          <p:cNvSpPr txBox="1">
            <a:spLocks noGrp="1"/>
          </p:cNvSpPr>
          <p:nvPr>
            <p:ph type="sldNum" idx="12"/>
          </p:nvPr>
        </p:nvSpPr>
        <p:spPr>
          <a:xfrm>
            <a:off x="11602769" y="6519063"/>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8</a:t>
            </a:fld>
            <a:endParaRPr/>
          </a:p>
        </p:txBody>
      </p:sp>
      <p:pic>
        <p:nvPicPr>
          <p:cNvPr id="3" name="Picture 2" descr="Blue text on a black background&#10;&#10;AI-generated content may be incorrect.">
            <a:extLst>
              <a:ext uri="{FF2B5EF4-FFF2-40B4-BE49-F238E27FC236}">
                <a16:creationId xmlns:a16="http://schemas.microsoft.com/office/drawing/2014/main" id="{CCF0AAEC-0375-E70A-5646-FC6785BE20C4}"/>
              </a:ext>
            </a:extLst>
          </p:cNvPr>
          <p:cNvPicPr>
            <a:picLocks noChangeAspect="1"/>
          </p:cNvPicPr>
          <p:nvPr/>
        </p:nvPicPr>
        <p:blipFill>
          <a:blip r:embed="rId6"/>
          <a:stretch>
            <a:fillRect/>
          </a:stretch>
        </p:blipFill>
        <p:spPr>
          <a:xfrm>
            <a:off x="9563100" y="6292977"/>
            <a:ext cx="1895475" cy="4918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p:nvPr/>
        </p:nvSpPr>
        <p:spPr>
          <a:xfrm>
            <a:off x="458490" y="1968500"/>
            <a:ext cx="1169035" cy="0"/>
          </a:xfrm>
          <a:custGeom>
            <a:avLst/>
            <a:gdLst/>
            <a:ahLst/>
            <a:cxnLst/>
            <a:rect l="l" t="t" r="r" b="b"/>
            <a:pathLst>
              <a:path w="1169035" h="120000" extrusionOk="0">
                <a:moveTo>
                  <a:pt x="0" y="0"/>
                </a:moveTo>
                <a:lnTo>
                  <a:pt x="1168831" y="0"/>
                </a:lnTo>
              </a:path>
            </a:pathLst>
          </a:custGeom>
          <a:noFill/>
          <a:ln w="50800" cap="flat" cmpd="sng">
            <a:solidFill>
              <a:srgbClr val="00A4D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6" name="Google Shape;166;p11"/>
          <p:cNvSpPr txBox="1">
            <a:spLocks noGrp="1"/>
          </p:cNvSpPr>
          <p:nvPr>
            <p:ph type="title"/>
          </p:nvPr>
        </p:nvSpPr>
        <p:spPr>
          <a:xfrm>
            <a:off x="459740" y="578486"/>
            <a:ext cx="5401798" cy="567453"/>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3600" dirty="0">
                <a:latin typeface="Franklin Gothic Medium" panose="020B0603020102020204" pitchFamily="34" charset="0"/>
              </a:rPr>
              <a:t>Shovel Ready</a:t>
            </a:r>
            <a:endParaRPr sz="3600" dirty="0">
              <a:latin typeface="Franklin Gothic Medium" panose="020B0603020102020204" pitchFamily="34" charset="0"/>
            </a:endParaRPr>
          </a:p>
        </p:txBody>
      </p:sp>
      <p:sp>
        <p:nvSpPr>
          <p:cNvPr id="167" name="Google Shape;167;p11"/>
          <p:cNvSpPr txBox="1"/>
          <p:nvPr/>
        </p:nvSpPr>
        <p:spPr>
          <a:xfrm>
            <a:off x="830676" y="2103893"/>
            <a:ext cx="5483100" cy="737361"/>
          </a:xfrm>
          <a:prstGeom prst="rect">
            <a:avLst/>
          </a:prstGeom>
          <a:noFill/>
          <a:ln>
            <a:noFill/>
          </a:ln>
        </p:spPr>
        <p:txBody>
          <a:bodyPr spcFirstLastPara="1" wrap="square" lIns="0" tIns="128250" rIns="0" bIns="0" anchor="t" anchorCtr="0">
            <a:spAutoFit/>
          </a:bodyPr>
          <a:lstStyle/>
          <a:p>
            <a:pPr marL="12700" lvl="0" indent="0" algn="l" rtl="0">
              <a:lnSpc>
                <a:spcPct val="100000"/>
              </a:lnSpc>
              <a:spcBef>
                <a:spcPts val="0"/>
              </a:spcBef>
              <a:spcAft>
                <a:spcPts val="0"/>
              </a:spcAft>
              <a:buNone/>
            </a:pPr>
            <a:endParaRPr sz="1600" dirty="0">
              <a:latin typeface="Libre Franklin"/>
              <a:ea typeface="Libre Franklin"/>
              <a:cs typeface="Libre Franklin"/>
              <a:sym typeface="Libre Franklin"/>
            </a:endParaRPr>
          </a:p>
          <a:p>
            <a:pPr marL="12700" marR="5080" lvl="0" indent="0" algn="l" rtl="0">
              <a:lnSpc>
                <a:spcPct val="100000"/>
              </a:lnSpc>
              <a:spcBef>
                <a:spcPts val="915"/>
              </a:spcBef>
              <a:spcAft>
                <a:spcPts val="0"/>
              </a:spcAft>
              <a:buNone/>
            </a:pPr>
            <a:endParaRPr sz="1600" dirty="0">
              <a:latin typeface="Libre Franklin"/>
              <a:ea typeface="Libre Franklin"/>
              <a:cs typeface="Libre Franklin"/>
              <a:sym typeface="Libre Franklin"/>
            </a:endParaRPr>
          </a:p>
        </p:txBody>
      </p:sp>
      <p:sp>
        <p:nvSpPr>
          <p:cNvPr id="168" name="Google Shape;168;p11"/>
          <p:cNvSpPr txBox="1"/>
          <p:nvPr/>
        </p:nvSpPr>
        <p:spPr>
          <a:xfrm>
            <a:off x="604762" y="1968500"/>
            <a:ext cx="6237634" cy="2957200"/>
          </a:xfrm>
          <a:prstGeom prst="rect">
            <a:avLst/>
          </a:prstGeom>
          <a:noFill/>
          <a:ln>
            <a:noFill/>
          </a:ln>
        </p:spPr>
        <p:txBody>
          <a:bodyPr spcFirstLastPara="1" wrap="square" lIns="0" tIns="121900" rIns="0" bIns="0" anchor="t" anchorCtr="0">
            <a:spAutoFit/>
          </a:bodyPr>
          <a:lstStyle/>
          <a:p>
            <a:pPr marL="367666" marR="281940" lvl="0" indent="-342900" algn="l" rtl="0">
              <a:lnSpc>
                <a:spcPct val="150000"/>
              </a:lnSpc>
              <a:spcBef>
                <a:spcPts val="0"/>
              </a:spcBef>
              <a:spcAft>
                <a:spcPts val="0"/>
              </a:spcAft>
              <a:buSzPts val="1600"/>
              <a:buFont typeface="Arial" panose="020B0604020202020204" pitchFamily="34" charset="0"/>
              <a:buChar char="•"/>
            </a:pPr>
            <a:r>
              <a:rPr lang="en-US" sz="2000" dirty="0">
                <a:latin typeface="Franklin Gothic Medium" panose="020B0603020102020204" pitchFamily="34" charset="0"/>
                <a:ea typeface="Libre Franklin"/>
                <a:cs typeface="Libre Franklin"/>
                <a:sym typeface="Libre Franklin"/>
              </a:rPr>
              <a:t>Pre-development in progress</a:t>
            </a:r>
          </a:p>
          <a:p>
            <a:pPr marL="368300" lvl="0" indent="-342900" algn="l" rtl="0">
              <a:lnSpc>
                <a:spcPct val="150000"/>
              </a:lnSpc>
              <a:spcBef>
                <a:spcPts val="135"/>
              </a:spcBef>
              <a:spcAft>
                <a:spcPts val="0"/>
              </a:spcAft>
              <a:buSzPts val="1600"/>
              <a:buFont typeface="Arial" panose="020B0604020202020204" pitchFamily="34" charset="0"/>
              <a:buChar char="•"/>
            </a:pPr>
            <a:r>
              <a:rPr lang="en-US" sz="2000" dirty="0">
                <a:latin typeface="Franklin Gothic Medium" panose="020B0603020102020204" pitchFamily="34" charset="0"/>
                <a:ea typeface="Libre Franklin"/>
                <a:cs typeface="Libre Franklin"/>
                <a:sym typeface="Libre Franklin"/>
              </a:rPr>
              <a:t>Architectural plans have initial town approvals</a:t>
            </a:r>
            <a:endParaRPr sz="2000" dirty="0">
              <a:latin typeface="Franklin Gothic Medium" panose="020B0603020102020204" pitchFamily="34" charset="0"/>
              <a:ea typeface="Libre Franklin"/>
              <a:cs typeface="Libre Franklin"/>
              <a:sym typeface="Libre Franklin"/>
            </a:endParaRPr>
          </a:p>
          <a:p>
            <a:pPr marL="368300" lvl="0" indent="-342900" algn="l" rtl="0">
              <a:lnSpc>
                <a:spcPct val="150000"/>
              </a:lnSpc>
              <a:spcBef>
                <a:spcPts val="145"/>
              </a:spcBef>
              <a:spcAft>
                <a:spcPts val="0"/>
              </a:spcAft>
              <a:buSzPts val="1600"/>
              <a:buFont typeface="Arial" panose="020B0604020202020204" pitchFamily="34" charset="0"/>
              <a:buChar char="•"/>
            </a:pPr>
            <a:r>
              <a:rPr lang="en-US" sz="2000" dirty="0">
                <a:latin typeface="Franklin Gothic Medium" panose="020B0603020102020204" pitchFamily="34" charset="0"/>
                <a:ea typeface="Libre Franklin"/>
                <a:cs typeface="Libre Franklin"/>
                <a:sym typeface="Libre Franklin"/>
              </a:rPr>
              <a:t>Permits have been applied for or are in place</a:t>
            </a:r>
          </a:p>
          <a:p>
            <a:pPr marL="368300" lvl="0" indent="-342900" algn="l" rtl="0">
              <a:lnSpc>
                <a:spcPct val="150000"/>
              </a:lnSpc>
              <a:spcBef>
                <a:spcPts val="140"/>
              </a:spcBef>
              <a:spcAft>
                <a:spcPts val="0"/>
              </a:spcAft>
              <a:buSzPts val="1600"/>
              <a:buFont typeface="Arial" panose="020B0604020202020204" pitchFamily="34" charset="0"/>
              <a:buChar char="•"/>
            </a:pPr>
            <a:r>
              <a:rPr lang="en-US" sz="2000" dirty="0">
                <a:latin typeface="Franklin Gothic Medium" panose="020B0603020102020204" pitchFamily="34" charset="0"/>
                <a:ea typeface="Libre Franklin"/>
                <a:cs typeface="Libre Franklin"/>
                <a:sym typeface="Libre Franklin"/>
              </a:rPr>
              <a:t>Contractors have been vetted</a:t>
            </a:r>
            <a:endParaRPr sz="2000" dirty="0">
              <a:latin typeface="Franklin Gothic Medium" panose="020B0603020102020204" pitchFamily="34" charset="0"/>
              <a:ea typeface="Libre Franklin"/>
              <a:cs typeface="Libre Franklin"/>
              <a:sym typeface="Libre Franklin"/>
            </a:endParaRPr>
          </a:p>
          <a:p>
            <a:pPr marL="368300" lvl="0" indent="-342900" algn="l" rtl="0">
              <a:lnSpc>
                <a:spcPct val="150000"/>
              </a:lnSpc>
              <a:spcBef>
                <a:spcPts val="135"/>
              </a:spcBef>
              <a:spcAft>
                <a:spcPts val="0"/>
              </a:spcAft>
              <a:buSzPts val="1600"/>
              <a:buFont typeface="Arial" panose="020B0604020202020204" pitchFamily="34" charset="0"/>
              <a:buChar char="•"/>
            </a:pPr>
            <a:r>
              <a:rPr lang="en-US" sz="2000" dirty="0">
                <a:latin typeface="Franklin Gothic Medium" panose="020B0603020102020204" pitchFamily="34" charset="0"/>
                <a:ea typeface="Libre Franklin"/>
                <a:cs typeface="Libre Franklin"/>
                <a:sym typeface="Libre Franklin"/>
              </a:rPr>
              <a:t>Project budgets are finalized or close to finalized</a:t>
            </a:r>
          </a:p>
          <a:p>
            <a:pPr marL="368300" lvl="0" indent="-342900" algn="l" rtl="0">
              <a:lnSpc>
                <a:spcPct val="150000"/>
              </a:lnSpc>
              <a:spcBef>
                <a:spcPts val="135"/>
              </a:spcBef>
              <a:spcAft>
                <a:spcPts val="0"/>
              </a:spcAft>
              <a:buSzPts val="1600"/>
              <a:buFont typeface="Arial" panose="020B0604020202020204" pitchFamily="34" charset="0"/>
              <a:buChar char="•"/>
            </a:pPr>
            <a:r>
              <a:rPr lang="en-US" sz="2000" dirty="0">
                <a:latin typeface="Franklin Gothic Medium" panose="020B0603020102020204" pitchFamily="34" charset="0"/>
                <a:ea typeface="Libre Franklin"/>
                <a:cs typeface="Libre Franklin"/>
                <a:sym typeface="Libre Franklin"/>
              </a:rPr>
              <a:t>All necessary funding sources for project are secured</a:t>
            </a:r>
            <a:endParaRPr sz="2000" dirty="0">
              <a:latin typeface="Franklin Gothic Medium" panose="020B0603020102020204" pitchFamily="34" charset="0"/>
              <a:ea typeface="Libre Franklin"/>
              <a:cs typeface="Libre Franklin"/>
              <a:sym typeface="Libre Franklin"/>
            </a:endParaRPr>
          </a:p>
        </p:txBody>
      </p:sp>
      <p:pic>
        <p:nvPicPr>
          <p:cNvPr id="169" name="Google Shape;169;p11"/>
          <p:cNvPicPr preferRelativeResize="0"/>
          <p:nvPr/>
        </p:nvPicPr>
        <p:blipFill rotWithShape="1">
          <a:blip r:embed="rId3">
            <a:alphaModFix/>
          </a:blip>
          <a:srcRect/>
          <a:stretch/>
        </p:blipFill>
        <p:spPr>
          <a:xfrm>
            <a:off x="7068310" y="2103893"/>
            <a:ext cx="4784356" cy="3130054"/>
          </a:xfrm>
          <a:prstGeom prst="rect">
            <a:avLst/>
          </a:prstGeom>
          <a:noFill/>
          <a:ln>
            <a:noFill/>
          </a:ln>
        </p:spPr>
      </p:pic>
      <p:grpSp>
        <p:nvGrpSpPr>
          <p:cNvPr id="170" name="Google Shape;170;p11"/>
          <p:cNvGrpSpPr/>
          <p:nvPr/>
        </p:nvGrpSpPr>
        <p:grpSpPr>
          <a:xfrm>
            <a:off x="77937" y="6129456"/>
            <a:ext cx="2605291" cy="491230"/>
            <a:chOff x="122212" y="6218618"/>
            <a:chExt cx="2605291" cy="491230"/>
          </a:xfrm>
        </p:grpSpPr>
        <p:pic>
          <p:nvPicPr>
            <p:cNvPr id="171" name="Google Shape;171;p11"/>
            <p:cNvPicPr preferRelativeResize="0"/>
            <p:nvPr/>
          </p:nvPicPr>
          <p:blipFill rotWithShape="1">
            <a:blip r:embed="rId4">
              <a:alphaModFix/>
            </a:blip>
            <a:srcRect/>
            <a:stretch/>
          </p:blipFill>
          <p:spPr>
            <a:xfrm>
              <a:off x="122212" y="6218618"/>
              <a:ext cx="2114551" cy="491230"/>
            </a:xfrm>
            <a:prstGeom prst="rect">
              <a:avLst/>
            </a:prstGeom>
            <a:noFill/>
            <a:ln>
              <a:noFill/>
            </a:ln>
          </p:spPr>
        </p:pic>
        <p:pic>
          <p:nvPicPr>
            <p:cNvPr id="172" name="Google Shape;172;p11"/>
            <p:cNvPicPr preferRelativeResize="0"/>
            <p:nvPr/>
          </p:nvPicPr>
          <p:blipFill rotWithShape="1">
            <a:blip r:embed="rId5">
              <a:alphaModFix/>
            </a:blip>
            <a:srcRect/>
            <a:stretch/>
          </p:blipFill>
          <p:spPr>
            <a:xfrm>
              <a:off x="327204" y="6337850"/>
              <a:ext cx="2400299" cy="352424"/>
            </a:xfrm>
            <a:prstGeom prst="rect">
              <a:avLst/>
            </a:prstGeom>
            <a:noFill/>
            <a:ln>
              <a:noFill/>
            </a:ln>
          </p:spPr>
        </p:pic>
      </p:grpSp>
      <p:sp>
        <p:nvSpPr>
          <p:cNvPr id="173" name="Google Shape;173;p11"/>
          <p:cNvSpPr txBox="1">
            <a:spLocks noGrp="1"/>
          </p:cNvSpPr>
          <p:nvPr>
            <p:ph type="sldNum" idx="12"/>
          </p:nvPr>
        </p:nvSpPr>
        <p:spPr>
          <a:xfrm>
            <a:off x="11745644" y="6528588"/>
            <a:ext cx="2063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9</a:t>
            </a:fld>
            <a:endParaRPr/>
          </a:p>
        </p:txBody>
      </p:sp>
      <p:pic>
        <p:nvPicPr>
          <p:cNvPr id="3" name="Picture 2" descr="Blue text on a black background&#10;&#10;AI-generated content may be incorrect.">
            <a:extLst>
              <a:ext uri="{FF2B5EF4-FFF2-40B4-BE49-F238E27FC236}">
                <a16:creationId xmlns:a16="http://schemas.microsoft.com/office/drawing/2014/main" id="{C6D520A8-019A-4019-3764-99C408129317}"/>
              </a:ext>
            </a:extLst>
          </p:cNvPr>
          <p:cNvPicPr>
            <a:picLocks noChangeAspect="1"/>
          </p:cNvPicPr>
          <p:nvPr/>
        </p:nvPicPr>
        <p:blipFill>
          <a:blip r:embed="rId6"/>
          <a:stretch>
            <a:fillRect/>
          </a:stretch>
        </p:blipFill>
        <p:spPr>
          <a:xfrm>
            <a:off x="9563100" y="6292977"/>
            <a:ext cx="1895475" cy="4918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BDC Master">
  <a:themeElements>
    <a:clrScheme name="Custom 1">
      <a:dk1>
        <a:srgbClr val="363735"/>
      </a:dk1>
      <a:lt1>
        <a:srgbClr val="FFFFFF"/>
      </a:lt1>
      <a:dk2>
        <a:srgbClr val="363735"/>
      </a:dk2>
      <a:lt2>
        <a:srgbClr val="E7E6E6"/>
      </a:lt2>
      <a:accent1>
        <a:srgbClr val="68AB43"/>
      </a:accent1>
      <a:accent2>
        <a:srgbClr val="FFC42F"/>
      </a:accent2>
      <a:accent3>
        <a:srgbClr val="A4A5A4"/>
      </a:accent3>
      <a:accent4>
        <a:srgbClr val="EC7B24"/>
      </a:accent4>
      <a:accent5>
        <a:srgbClr val="1D9288"/>
      </a:accent5>
      <a:accent6>
        <a:srgbClr val="792E6A"/>
      </a:accent6>
      <a:hlink>
        <a:srgbClr val="68AB43"/>
      </a:hlink>
      <a:folHlink>
        <a:srgbClr val="436E2B"/>
      </a:folHlink>
    </a:clrScheme>
    <a:fontScheme name="WBDC">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DC_Template.pptx" id="{78EA3EE7-45EE-4AFA-866B-9129E002D1A0}" vid="{9E5DB8C8-B1DE-4283-90F1-BDAE3F6B1980}"/>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5971</TotalTime>
  <Words>2667</Words>
  <Application>Microsoft Office PowerPoint</Application>
  <PresentationFormat>Widescreen</PresentationFormat>
  <Paragraphs>220</Paragraphs>
  <Slides>20</Slides>
  <Notes>20</Notes>
  <HiddenSlides>7</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1_Office Theme</vt:lpstr>
      <vt:lpstr>WBDC Master</vt:lpstr>
      <vt:lpstr>CT Early Childhood Facilities Grant  Program</vt:lpstr>
      <vt:lpstr>Who is LISC?</vt:lpstr>
      <vt:lpstr>Our Team</vt:lpstr>
      <vt:lpstr>Facilities Grant Program: Bond Funded</vt:lpstr>
      <vt:lpstr>2025 Early Childhood Facilities Grant Program</vt:lpstr>
      <vt:lpstr>Bond Program Requirements</vt:lpstr>
      <vt:lpstr>Grant Eligibility</vt:lpstr>
      <vt:lpstr>Site Control</vt:lpstr>
      <vt:lpstr>Shovel Ready</vt:lpstr>
      <vt:lpstr>PowerPoint Presentation</vt:lpstr>
      <vt:lpstr>Technical Assistance Opportunities and Coaching</vt:lpstr>
      <vt:lpstr>WBDC Technical Assistance Supports</vt:lpstr>
      <vt:lpstr>PowerPoint Presentation</vt:lpstr>
      <vt:lpstr>What is a Prevailing Wage Requirement ?</vt:lpstr>
      <vt:lpstr>Criteria</vt:lpstr>
      <vt:lpstr>Eligible Facility</vt:lpstr>
      <vt:lpstr>Eligible Project</vt:lpstr>
      <vt:lpstr>How Does a Reimbursement Model Work?</vt:lpstr>
      <vt:lpstr>Reimbursement Model</vt:lpstr>
      <vt:lpstr>Women’s Business Development Council Supports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Matthew Scheer</dc:creator>
  <cp:lastModifiedBy>Kasey LaFlam</cp:lastModifiedBy>
  <cp:revision>132</cp:revision>
  <dcterms:created xsi:type="dcterms:W3CDTF">2025-10-19T22:51:16Z</dcterms:created>
  <dcterms:modified xsi:type="dcterms:W3CDTF">2025-10-28T13:53:41Z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0x010100270072DB6C8D7D498997410D025303CB</vt:lpwstr>
  </property>
  <property fmtid="{D5CDD505-2E9C-101B-9397-08002B2CF9AE}" pid="3" name="Created">
    <vt:filetime>2025-10-19T00:00:00Z</vt:filetime>
  </property>
  <property fmtid="{D5CDD505-2E9C-101B-9397-08002B2CF9AE}" pid="4" name="Creator">
    <vt:lpwstr>Acrobat PDFMaker 20 for PowerPoint</vt:lpwstr>
  </property>
  <property fmtid="{D5CDD505-2E9C-101B-9397-08002B2CF9AE}" pid="5" name="LastSaved">
    <vt:filetime>2025-10-19T00:00:00Z</vt:filetime>
  </property>
  <property fmtid="{D5CDD505-2E9C-101B-9397-08002B2CF9AE}" pid="6" name="Producer">
    <vt:lpwstr>Adobe PDF Library 20.5.73</vt:lpwstr>
  </property>
</Properties>
</file>